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55"/>
  </p:notesMasterIdLst>
  <p:sldIdLst>
    <p:sldId id="257" r:id="rId3"/>
    <p:sldId id="336" r:id="rId4"/>
    <p:sldId id="337" r:id="rId5"/>
    <p:sldId id="313" r:id="rId6"/>
    <p:sldId id="314" r:id="rId7"/>
    <p:sldId id="315" r:id="rId8"/>
    <p:sldId id="316" r:id="rId9"/>
    <p:sldId id="317" r:id="rId10"/>
    <p:sldId id="259" r:id="rId11"/>
    <p:sldId id="264" r:id="rId12"/>
    <p:sldId id="288" r:id="rId13"/>
    <p:sldId id="270" r:id="rId14"/>
    <p:sldId id="303" r:id="rId15"/>
    <p:sldId id="296" r:id="rId16"/>
    <p:sldId id="309" r:id="rId17"/>
    <p:sldId id="295" r:id="rId18"/>
    <p:sldId id="339" r:id="rId19"/>
    <p:sldId id="311" r:id="rId20"/>
    <p:sldId id="319" r:id="rId21"/>
    <p:sldId id="320" r:id="rId22"/>
    <p:sldId id="340" r:id="rId23"/>
    <p:sldId id="324" r:id="rId24"/>
    <p:sldId id="310" r:id="rId25"/>
    <p:sldId id="301" r:id="rId26"/>
    <p:sldId id="304" r:id="rId27"/>
    <p:sldId id="338" r:id="rId28"/>
    <p:sldId id="271" r:id="rId29"/>
    <p:sldId id="290" r:id="rId30"/>
    <p:sldId id="291" r:id="rId31"/>
    <p:sldId id="292" r:id="rId32"/>
    <p:sldId id="322" r:id="rId33"/>
    <p:sldId id="326" r:id="rId34"/>
    <p:sldId id="341" r:id="rId35"/>
    <p:sldId id="327" r:id="rId36"/>
    <p:sldId id="331" r:id="rId37"/>
    <p:sldId id="329" r:id="rId38"/>
    <p:sldId id="332" r:id="rId39"/>
    <p:sldId id="333" r:id="rId40"/>
    <p:sldId id="334" r:id="rId41"/>
    <p:sldId id="335" r:id="rId42"/>
    <p:sldId id="293" r:id="rId43"/>
    <p:sldId id="312" r:id="rId44"/>
    <p:sldId id="297" r:id="rId45"/>
    <p:sldId id="305" r:id="rId46"/>
    <p:sldId id="306" r:id="rId47"/>
    <p:sldId id="298" r:id="rId48"/>
    <p:sldId id="299" r:id="rId49"/>
    <p:sldId id="325" r:id="rId50"/>
    <p:sldId id="300" r:id="rId51"/>
    <p:sldId id="307" r:id="rId52"/>
    <p:sldId id="279" r:id="rId53"/>
    <p:sldId id="28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0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4D714-2D3A-43F0-BDBA-6B44F9CAEB48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9D09F-26EB-40D3-937A-E34A3355F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48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E40048A0-9ED6-345C-ED13-455A93F70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:notes">
            <a:extLst>
              <a:ext uri="{FF2B5EF4-FFF2-40B4-BE49-F238E27FC236}">
                <a16:creationId xmlns:a16="http://schemas.microsoft.com/office/drawing/2014/main" id="{3EC1AEA5-2258-4251-B4C0-90B74FAA15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:notes">
            <a:extLst>
              <a:ext uri="{FF2B5EF4-FFF2-40B4-BE49-F238E27FC236}">
                <a16:creationId xmlns:a16="http://schemas.microsoft.com/office/drawing/2014/main" id="{C2AFA2C8-92D7-2007-16F2-14D66CF22F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9549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C83F0588-10A1-9652-90AF-94C1476C7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4313C55D-D927-1D22-1EF6-B7C758A6C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>
            <a:extLst>
              <a:ext uri="{FF2B5EF4-FFF2-40B4-BE49-F238E27FC236}">
                <a16:creationId xmlns:a16="http://schemas.microsoft.com/office/drawing/2014/main" id="{5BDDD9EC-8618-3ABA-E383-9F25E7C5D2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8832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2503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333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https://www.vmcdn.ca/f/files/oakville/images/cartoons/nease-tariff-threat.jpg;w=960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12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https://xeverousphotography.wordpress.com/wp-content/uploads/2013/01/10-multinational-corporations-control-most-consumer-brands1.jpg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33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https://www.chappatte.com/sites/default/files/styles/original/public/import_ld/I090130.jpg?itok=PyyZSw3v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83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66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9C4B74E3-0EBC-79EA-444C-743034C9B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F919011A-29B9-A387-792F-617920206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>
            <a:extLst>
              <a:ext uri="{FF2B5EF4-FFF2-40B4-BE49-F238E27FC236}">
                <a16:creationId xmlns:a16="http://schemas.microsoft.com/office/drawing/2014/main" id="{80458BE0-6EB7-76D0-82EC-DBB7AD9A8D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9883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029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77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6198E-9586-053D-38A3-6C27E5F9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C84C1-858B-D82F-35FD-A1195827B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F22D04-2B5A-5941-A5CC-34F24F95B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D15F7-DCFA-5582-1069-C9FD76CC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4589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DAA3C-1D73-62B8-3CD2-FFF5B314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27B449-A3EF-90BE-2BC5-89F93FD88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6ABE2-9EE8-D7E4-6578-14DE0951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6774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88FE-64AB-7071-F159-3112258E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DD2A-AFCC-87D3-6DA4-1466130CC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58C26-2701-AF20-3EB1-DDB4995D9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21CBF-34F4-9511-99CE-F47F10E41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C2E86-0ED3-A072-770A-FB1F25C5C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60BA3-FA5F-6517-1048-3C4779DF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5388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1BCE-1755-5BF3-EF8A-6ADA38543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8F6EF1-DEEE-E323-4B57-248A7E7A4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15327-C2A2-6195-B80B-BE5CB5FC2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135CB-1924-98F0-B132-D3B0B011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CCCF9-CC60-E21E-18FA-CCF3013E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122DA-224B-AE43-4427-1475AD4B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9444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712C-2FEC-4315-C272-FC9E06B8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DF909-6602-D2FD-078A-C8BCE62B1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7F84A-1A3A-DDC5-AB98-06FE40A97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93AB0-F37E-4278-2828-9648C5FC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04D57-8131-6DA5-DDCF-3BE5F442B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1500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3F7DC3-08E1-1001-57B2-A24271C1C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84AC6-C902-E8EA-2A5F-129398FAD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9831E-CE0D-2141-22E1-82AA63BA0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9451E-89AA-B42A-71A9-483AA5C20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3BF51-EC01-9F06-2F8D-4DD69BC4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9197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>
  <p:cSld name="仅标题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2648" y="6100763"/>
            <a:ext cx="2209002" cy="523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2130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空白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197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>
  <p:cSld name="仅标题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2648" y="6100763"/>
            <a:ext cx="2209002" cy="523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8701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>
  <p:cSld name="节标题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9725" y="5868922"/>
            <a:ext cx="3179762" cy="989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773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1216-0A0B-4DB6-32CA-02FB3C17B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F3483-2A86-A0A4-2676-19C3BB45D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E6245-8503-3887-46F6-3303E22B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E35F8-57A5-ECF8-E522-B91B01C53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698E5-E0EF-E326-D978-6B835187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446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B0B3-3AAE-AB8D-0FA5-E2F9E49E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6E33F-36C5-393C-BC66-A6A65ED59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155AC-2454-53B5-5430-123D63CC8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7B944-022A-46C1-201E-CBC139EC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3850E-B932-D2C0-D298-F0D3FDD5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5929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4C8F-4428-C4FA-301D-44B8F6065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CEB35-962D-6786-6EB9-412491A0A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9CF3C-D481-A8AB-F18B-1039AEB5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B5FBE-80B5-34AD-BAD7-C2555C6AC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6FEA-79D3-1CD4-C48D-83D810A1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0982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42AA-D208-D5F2-BE5E-8B908455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C99BE-AF2E-CF57-EC3F-6A04086D9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C72B0-25C3-C317-EDC2-7B6101CE2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A199D-BAF9-645C-63A7-5F0603A4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5DF07-6472-2F94-9279-11E75AB8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7237C-4D98-BFA8-098D-DE5B5CFB0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7509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4650-2EB4-6C3E-4608-8A991C5B3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3E922-533C-01FA-9164-774D565FA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6AD40-ABA9-0AF3-05FE-B177C75D8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AB02BD-99C2-65CF-5C37-EA0A4FECB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2C155C-153F-2948-44A8-0EF144A47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40DE3F-81A5-2336-EAC5-4A7AF1C7E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CCB89A-C428-DCC2-EA6B-D5EEC1CE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DF7620-2787-21F9-3AE2-D96076C8F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3663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1818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1F1E39-2B52-D4E4-0E9F-E13E2D29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BAD98-3465-1914-C316-EC9247388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C3D2B-EDA9-54D3-90A7-070DC7AF58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A51EE6-AC94-4037-A0BF-2D825B2F14DD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DB71F-B98F-4AB4-C7B6-A337B063E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619D2-26F0-47BC-7BE1-699743514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4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hyperlink" Target="https://jingqian.org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ingqian.org/IPEclas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ingqian.org/officehour" TargetMode="Externa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jpe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068C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"/>
          <p:cNvSpPr txBox="1">
            <a:spLocks noGrp="1"/>
          </p:cNvSpPr>
          <p:nvPr>
            <p:ph type="body" idx="1"/>
          </p:nvPr>
        </p:nvSpPr>
        <p:spPr>
          <a:xfrm>
            <a:off x="5705474" y="888999"/>
            <a:ext cx="6486525" cy="298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400"/>
            </a:pPr>
            <a:r>
              <a:rPr lang="en-US" sz="4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International Political Economy</a:t>
            </a:r>
          </a:p>
          <a:p>
            <a:pPr algn="ctr">
              <a:buSzPts val="1400"/>
            </a:pPr>
            <a:r>
              <a:rPr lang="en-US" sz="2800" dirty="0">
                <a:solidFill>
                  <a:srgbClr val="FFFFFF"/>
                </a:solidFill>
                <a:latin typeface="Century Gothic" panose="020B0502020202020204" pitchFamily="34" charset="0"/>
              </a:rPr>
              <a:t>(SOCS-SHU 222)</a:t>
            </a:r>
            <a:endParaRPr sz="28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8" name="Google Shape;28;p2" descr="A picture containing 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1216" y="273050"/>
            <a:ext cx="2597149" cy="61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61390" y="888999"/>
            <a:ext cx="7800231" cy="5850168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8E6B32-84E0-8FDE-CEF6-60CD706D0457}"/>
              </a:ext>
            </a:extLst>
          </p:cNvPr>
          <p:cNvSpPr txBox="1"/>
          <p:nvPr/>
        </p:nvSpPr>
        <p:spPr>
          <a:xfrm>
            <a:off x="5705474" y="5136627"/>
            <a:ext cx="6486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Instructor: JING QIAN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1E2CC-E9E4-4CD0-6A64-DF84D994E13A}"/>
              </a:ext>
            </a:extLst>
          </p:cNvPr>
          <p:cNvSpPr txBox="1"/>
          <p:nvPr/>
        </p:nvSpPr>
        <p:spPr>
          <a:xfrm>
            <a:off x="5705474" y="3696383"/>
            <a:ext cx="6486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Monday &amp; Wednesday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12:45 pm – 2:00 pm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Room EB228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16384A-7B48-31A9-E4F5-EE9A64E3B91F}"/>
              </a:ext>
            </a:extLst>
          </p:cNvPr>
          <p:cNvSpPr txBox="1"/>
          <p:nvPr/>
        </p:nvSpPr>
        <p:spPr>
          <a:xfrm>
            <a:off x="493985" y="415157"/>
            <a:ext cx="452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57068C"/>
                </a:solidFill>
              </a:rPr>
              <a:t>Who is this guy?</a:t>
            </a:r>
          </a:p>
        </p:txBody>
      </p:sp>
      <p:pic>
        <p:nvPicPr>
          <p:cNvPr id="6" name="Picture 5" descr="Blue writing on a black background&#10;&#10;Description automatically generated">
            <a:extLst>
              <a:ext uri="{FF2B5EF4-FFF2-40B4-BE49-F238E27FC236}">
                <a16:creationId xmlns:a16="http://schemas.microsoft.com/office/drawing/2014/main" id="{652D96C1-1230-039F-6CE1-E986BDDE0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65" y="4253676"/>
            <a:ext cx="3825767" cy="1223142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044FE1-4852-6CF0-F3AE-0C6909240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75" y="2328165"/>
            <a:ext cx="4127377" cy="111511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FD99B27-69C3-E113-A4E7-3C370563B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937" y="1775650"/>
            <a:ext cx="3400097" cy="110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blue and black logo&#10;&#10;Description automatically generated">
            <a:extLst>
              <a:ext uri="{FF2B5EF4-FFF2-40B4-BE49-F238E27FC236}">
                <a16:creationId xmlns:a16="http://schemas.microsoft.com/office/drawing/2014/main" id="{20417701-7846-43AC-E002-A217C4844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21" y="3676927"/>
            <a:ext cx="3288414" cy="644529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61C48F8-1EB9-5498-E053-32F67EC88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424" y="4994219"/>
            <a:ext cx="4204796" cy="84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couple of men in graduation gowns&#10;&#10;Description automatically generated">
            <a:extLst>
              <a:ext uri="{FF2B5EF4-FFF2-40B4-BE49-F238E27FC236}">
                <a16:creationId xmlns:a16="http://schemas.microsoft.com/office/drawing/2014/main" id="{EBA1002B-B66B-4DA2-38B6-4C991F2743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447" y="1345526"/>
            <a:ext cx="3301845" cy="49527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E99923-9B81-2DAE-A3A1-94498C76352D}"/>
              </a:ext>
            </a:extLst>
          </p:cNvPr>
          <p:cNvSpPr txBox="1"/>
          <p:nvPr/>
        </p:nvSpPr>
        <p:spPr>
          <a:xfrm>
            <a:off x="493985" y="6298294"/>
            <a:ext cx="355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 </a:t>
            </a:r>
            <a:r>
              <a:rPr lang="en-US" dirty="0">
                <a:hlinkClick r:id="rId9"/>
              </a:rPr>
              <a:t>https://jingqian.org/</a:t>
            </a:r>
            <a:r>
              <a:rPr lang="en-US" dirty="0"/>
              <a:t> for more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633AD-80DA-1C71-D8A2-DAC4E12086E0}"/>
              </a:ext>
            </a:extLst>
          </p:cNvPr>
          <p:cNvSpPr txBox="1"/>
          <p:nvPr/>
        </p:nvSpPr>
        <p:spPr>
          <a:xfrm>
            <a:off x="493985" y="1225552"/>
            <a:ext cx="16669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7068C"/>
                </a:solidFill>
              </a:rPr>
              <a:t>Jing Qian</a:t>
            </a:r>
          </a:p>
          <a:p>
            <a:r>
              <a:rPr lang="zh-CN" altLang="en-US" sz="2400" dirty="0">
                <a:solidFill>
                  <a:srgbClr val="57068C"/>
                </a:solidFill>
              </a:rPr>
              <a:t>钱璟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 Let’s get to know each other!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E3AE5-D9C8-6533-AD84-97FF3969BEC7}"/>
              </a:ext>
            </a:extLst>
          </p:cNvPr>
          <p:cNvSpPr txBox="1"/>
          <p:nvPr/>
        </p:nvSpPr>
        <p:spPr>
          <a:xfrm>
            <a:off x="42040" y="11926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7068C"/>
                </a:solidFill>
              </a:rPr>
              <a:t>(</a:t>
            </a:r>
            <a:r>
              <a:rPr lang="en-US" i="1" dirty="0">
                <a:solidFill>
                  <a:srgbClr val="57068C"/>
                </a:solidFill>
              </a:rPr>
              <a:t>Feel free to share as much or as little as you like</a:t>
            </a:r>
            <a:r>
              <a:rPr lang="en-US" dirty="0">
                <a:solidFill>
                  <a:srgbClr val="57068C"/>
                </a:solidFill>
              </a:rPr>
              <a:t>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3433A32-6E2D-2B9D-F993-C4C2277CA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43" y="1772380"/>
            <a:ext cx="4747613" cy="44383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Name, Preferred Name, Pronouns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Year in School, Major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Where are you from?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did you choose this class?</a:t>
            </a:r>
          </a:p>
          <a:p>
            <a:pPr marL="742950" lvl="1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Major/Concentration requirement</a:t>
            </a:r>
          </a:p>
          <a:p>
            <a:pPr marL="742950" lvl="1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Only class fits my schedule</a:t>
            </a:r>
          </a:p>
          <a:p>
            <a:pPr marL="742950" lvl="1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 don’t know either…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7068C"/>
                </a:solidFill>
                <a:effectLst/>
                <a:latin typeface="Arial" panose="020B0604020202020204" pitchFamily="34" charset="0"/>
              </a:rPr>
              <a:t>Two Truths and a Lie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57068C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Mascot Hello Sticker by NYU Shanghai">
            <a:extLst>
              <a:ext uri="{FF2B5EF4-FFF2-40B4-BE49-F238E27FC236}">
                <a16:creationId xmlns:a16="http://schemas.microsoft.com/office/drawing/2014/main" id="{CA44956C-4952-E8C4-CDD6-E38BF6C22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945" y="2638096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51A396-10C9-0845-3B86-298224BD542C}"/>
              </a:ext>
            </a:extLst>
          </p:cNvPr>
          <p:cNvSpPr txBox="1"/>
          <p:nvPr/>
        </p:nvSpPr>
        <p:spPr>
          <a:xfrm>
            <a:off x="1429407" y="2967335"/>
            <a:ext cx="9333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 What is this course about?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364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DE588306-C48F-A481-2F88-2A3560F43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284969-EBEF-3913-BA7F-5D9407F14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1822450"/>
            <a:ext cx="11430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500" dirty="0">
                <a:solidFill>
                  <a:srgbClr val="FFFFFF"/>
                </a:solidFill>
                <a:latin typeface="Constantia" panose="02030602050306030303" pitchFamily="18" charset="0"/>
              </a:rPr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2E2DA-53D0-7FA5-D178-64CFE4FFA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822450"/>
            <a:ext cx="11430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500" dirty="0">
                <a:solidFill>
                  <a:srgbClr val="FFFFFF"/>
                </a:solidFill>
                <a:latin typeface="Constantia" panose="02030602050306030303" pitchFamily="18" charset="0"/>
              </a:rPr>
              <a:t>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3987C4-5486-7061-FFC4-BCCCED4A7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500" y="1822450"/>
            <a:ext cx="11430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500" dirty="0">
                <a:solidFill>
                  <a:srgbClr val="FFFFFF"/>
                </a:solidFill>
                <a:latin typeface="Constantia" panose="02030602050306030303" pitchFamily="18" charset="0"/>
              </a:rPr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38AE0-238E-A0F1-0CD5-C70F93F19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2900" y="3057525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>
                <a:solidFill>
                  <a:srgbClr val="FFFFFF"/>
                </a:solidFill>
                <a:latin typeface="Constantia" panose="02030602050306030303" pitchFamily="18" charset="0"/>
              </a:rPr>
              <a:t>conomy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B975EC-0CA7-AEDD-DF45-1604816B1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3100" y="3057525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>
                <a:solidFill>
                  <a:srgbClr val="FFFFFF"/>
                </a:solidFill>
                <a:latin typeface="Constantia" panose="02030602050306030303" pitchFamily="18" charset="0"/>
              </a:rPr>
              <a:t>olitical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9606E5-3156-50F2-1870-EE8DE3BF0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3057525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>
                <a:solidFill>
                  <a:srgbClr val="FFFFFF"/>
                </a:solidFill>
                <a:latin typeface="Constantia" panose="02030602050306030303" pitchFamily="18" charset="0"/>
              </a:rPr>
              <a:t>nternational</a:t>
            </a:r>
          </a:p>
        </p:txBody>
      </p:sp>
    </p:spTree>
    <p:extLst>
      <p:ext uri="{BB962C8B-B14F-4D97-AF65-F5344CB8AC3E}">
        <p14:creationId xmlns:p14="http://schemas.microsoft.com/office/powerpoint/2010/main" val="99052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0" grpId="0"/>
      <p:bldP spid="10" grpId="1"/>
      <p:bldP spid="10" grpId="2"/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6600" b="1" dirty="0">
                <a:latin typeface="Arial Body"/>
                <a:cs typeface="Arial" panose="020B0604020202020204" pitchFamily="34" charset="0"/>
              </a:rPr>
              <a:t>I.P.E.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dy"/>
              <a:cs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3433A32-6E2D-2B9D-F993-C4C2277CA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775" y="2265441"/>
            <a:ext cx="10631214" cy="2660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2500"/>
              </a:spcBef>
            </a:pPr>
            <a:r>
              <a:rPr lang="en-US" altLang="en-US" sz="3200" dirty="0">
                <a:latin typeface="Arial Body"/>
              </a:rPr>
              <a:t>International Political Economy</a:t>
            </a:r>
          </a:p>
          <a:p>
            <a:pPr lvl="1" eaLnBrk="1" hangingPunct="1">
              <a:lnSpc>
                <a:spcPct val="90000"/>
              </a:lnSpc>
              <a:spcBef>
                <a:spcPts val="2500"/>
              </a:spcBef>
            </a:pPr>
            <a:r>
              <a:rPr lang="en-US" altLang="en-US" sz="2800" b="1" dirty="0">
                <a:solidFill>
                  <a:srgbClr val="7030A0"/>
                </a:solidFill>
                <a:latin typeface="Arial Body"/>
              </a:rPr>
              <a:t>Economics: </a:t>
            </a:r>
          </a:p>
          <a:p>
            <a:pPr lvl="1" eaLnBrk="1" hangingPunct="1">
              <a:lnSpc>
                <a:spcPct val="90000"/>
              </a:lnSpc>
              <a:spcBef>
                <a:spcPts val="2500"/>
              </a:spcBef>
            </a:pPr>
            <a:r>
              <a:rPr lang="en-US" altLang="en-US" sz="2800" b="1" dirty="0">
                <a:solidFill>
                  <a:srgbClr val="7030A0"/>
                </a:solidFill>
                <a:latin typeface="Arial Body"/>
              </a:rPr>
              <a:t>Politics:</a:t>
            </a:r>
            <a:endParaRPr lang="en-US" altLang="en-US" sz="2800" dirty="0">
              <a:latin typeface="Arial Body"/>
            </a:endParaRPr>
          </a:p>
          <a:p>
            <a:pPr lvl="1" eaLnBrk="1" hangingPunct="1">
              <a:lnSpc>
                <a:spcPct val="90000"/>
              </a:lnSpc>
              <a:spcBef>
                <a:spcPts val="2500"/>
              </a:spcBef>
            </a:pPr>
            <a:r>
              <a:rPr lang="en-US" altLang="en-US" sz="2800" b="1" dirty="0">
                <a:solidFill>
                  <a:srgbClr val="7030A0"/>
                </a:solidFill>
                <a:latin typeface="Arial Body"/>
              </a:rPr>
              <a:t>International:</a:t>
            </a:r>
            <a:endParaRPr lang="en-US" altLang="en-US" sz="2800" dirty="0">
              <a:latin typeface="Arial Bod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FB1F4-5C1C-A178-535D-86F298EEC12E}"/>
              </a:ext>
            </a:extLst>
          </p:cNvPr>
          <p:cNvSpPr txBox="1"/>
          <p:nvPr/>
        </p:nvSpPr>
        <p:spPr>
          <a:xfrm>
            <a:off x="3686174" y="297660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ody"/>
                <a:ea typeface="+mn-ea"/>
                <a:cs typeface="+mn-cs"/>
              </a:rPr>
              <a:t>distribution of scarce resources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AD2B60-6FD9-72E1-4964-7EB5F8400B41}"/>
              </a:ext>
            </a:extLst>
          </p:cNvPr>
          <p:cNvSpPr txBox="1"/>
          <p:nvPr/>
        </p:nvSpPr>
        <p:spPr>
          <a:xfrm>
            <a:off x="3686174" y="3687767"/>
            <a:ext cx="8477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ody"/>
                <a:ea typeface="+mn-ea"/>
                <a:cs typeface="+mn-cs"/>
              </a:rPr>
              <a:t>the role of the state in such distribution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86098A-D897-CA1D-EE7E-418A7337505D}"/>
              </a:ext>
            </a:extLst>
          </p:cNvPr>
          <p:cNvSpPr txBox="1"/>
          <p:nvPr/>
        </p:nvSpPr>
        <p:spPr>
          <a:xfrm>
            <a:off x="3686174" y="4402949"/>
            <a:ext cx="83915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ody"/>
                <a:ea typeface="+mn-ea"/>
                <a:cs typeface="+mn-cs"/>
              </a:rPr>
              <a:t>flows of such resources across borders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0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5272A-DE2E-BC17-C723-204D61022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2400"/>
              </a:spcBef>
            </a:pPr>
            <a:r>
              <a:rPr lang="en-US" altLang="en-US" dirty="0">
                <a:latin typeface="Arial Body"/>
              </a:rPr>
              <a:t>Goods &amp; Services (trade)</a:t>
            </a:r>
          </a:p>
          <a:p>
            <a:pPr>
              <a:spcBef>
                <a:spcPts val="2400"/>
              </a:spcBef>
            </a:pPr>
            <a:r>
              <a:rPr lang="en-US" altLang="en-US" dirty="0">
                <a:latin typeface="Arial Body"/>
              </a:rPr>
              <a:t>Finance</a:t>
            </a:r>
          </a:p>
          <a:p>
            <a:pPr>
              <a:spcBef>
                <a:spcPts val="2400"/>
              </a:spcBef>
            </a:pPr>
            <a:r>
              <a:rPr lang="en-US" altLang="en-US" dirty="0">
                <a:latin typeface="Arial Body"/>
              </a:rPr>
              <a:t>People</a:t>
            </a:r>
          </a:p>
          <a:p>
            <a:pPr>
              <a:spcBef>
                <a:spcPts val="2400"/>
              </a:spcBef>
            </a:pPr>
            <a:r>
              <a:rPr lang="en-US" altLang="en-US" dirty="0">
                <a:latin typeface="Arial Body"/>
              </a:rPr>
              <a:t>Pollutants</a:t>
            </a:r>
          </a:p>
          <a:p>
            <a:pPr>
              <a:spcBef>
                <a:spcPts val="2400"/>
              </a:spcBef>
            </a:pPr>
            <a:r>
              <a:rPr lang="en-US" altLang="en-US" dirty="0">
                <a:latin typeface="Arial Body"/>
              </a:rPr>
              <a:t>Others?...</a:t>
            </a:r>
          </a:p>
          <a:p>
            <a:pPr lvl="1">
              <a:spcBef>
                <a:spcPts val="2400"/>
              </a:spcBef>
            </a:pPr>
            <a:r>
              <a:rPr lang="en-US" altLang="en-US" dirty="0">
                <a:latin typeface="Arial Body"/>
              </a:rPr>
              <a:t>Information, data?</a:t>
            </a:r>
          </a:p>
          <a:p>
            <a:pPr lvl="1">
              <a:spcBef>
                <a:spcPts val="2400"/>
              </a:spcBef>
            </a:pPr>
            <a:r>
              <a:rPr lang="en-US" altLang="en-US" dirty="0">
                <a:latin typeface="Arial Body"/>
              </a:rPr>
              <a:t>Violence/terrorism?</a:t>
            </a:r>
          </a:p>
          <a:p>
            <a:pPr lvl="1">
              <a:spcBef>
                <a:spcPts val="2400"/>
              </a:spcBef>
            </a:pPr>
            <a:r>
              <a:rPr lang="en-US" altLang="en-US" dirty="0">
                <a:latin typeface="Arial Body"/>
              </a:rPr>
              <a:t>…</a:t>
            </a:r>
          </a:p>
        </p:txBody>
      </p:sp>
      <p:sp>
        <p:nvSpPr>
          <p:cNvPr id="18436" name="Slide Number Placeholder 1">
            <a:extLst>
              <a:ext uri="{FF2B5EF4-FFF2-40B4-BE49-F238E27FC236}">
                <a16:creationId xmlns:a16="http://schemas.microsoft.com/office/drawing/2014/main" id="{7C91A152-E275-221A-1E92-8D9E27F1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31E0D1A-156F-427C-97F2-F5111E950206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5E58C7-D4F1-FAB7-1D41-526CEA60B51F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4400" b="1" dirty="0">
                <a:latin typeface="Arial Body"/>
                <a:cs typeface="Arial" panose="020B0604020202020204" pitchFamily="34" charset="0"/>
              </a:rPr>
              <a:t>International Flows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dy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What will we cover in this course?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3433A32-6E2D-2B9D-F993-C4C2277CA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775" y="1282825"/>
            <a:ext cx="10631214" cy="511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International </a:t>
            </a:r>
            <a:r>
              <a:rPr lang="en-US" sz="2000" b="1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Trade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and the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WTO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Trade Politics and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Trade Wars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Trade and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Development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Multinational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Corporations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International </a:t>
            </a:r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Monetary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System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Exchange-</a:t>
            </a:r>
            <a:r>
              <a:rPr lang="en-US" altLang="zh-CN" sz="2000" b="1" dirty="0">
                <a:solidFill>
                  <a:srgbClr val="7030A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Rate</a:t>
            </a:r>
            <a:r>
              <a:rPr lang="en-US" altLang="zh-CN" sz="2000" dirty="0">
                <a:latin typeface="Arial" panose="020B0604020202020204" pitchFamily="34" charset="0"/>
              </a:rPr>
              <a:t> Policies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International </a:t>
            </a:r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Finance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Immigration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European Union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China’s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Oversea Finance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Digital and Platform </a:t>
            </a:r>
            <a:r>
              <a:rPr lang="en-US" altLang="en-US" sz="2000" dirty="0">
                <a:latin typeface="Arial" panose="020B0604020202020204" pitchFamily="34" charset="0"/>
                <a:ea typeface="SimSun" panose="02010600030101010101" pitchFamily="2" charset="-122"/>
              </a:rPr>
              <a:t>Economy</a:t>
            </a:r>
            <a:endParaRPr kumimoji="0" lang="en-US" altLang="en-US" sz="20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351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907539-F26E-C669-48B4-EDED2AEC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2E68AD-CF1C-2725-E594-D48F714F2549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will this class be taught?</a:t>
            </a:r>
            <a:endParaRPr lang="en-US" sz="4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300DE-9EA0-0716-3961-A090FD67E623}"/>
              </a:ext>
            </a:extLst>
          </p:cNvPr>
          <p:cNvSpPr txBox="1"/>
          <p:nvPr/>
        </p:nvSpPr>
        <p:spPr>
          <a:xfrm>
            <a:off x="951326" y="1901664"/>
            <a:ext cx="3225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7068C"/>
                </a:solidFill>
              </a:rPr>
              <a:t>Lectures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26923-FF89-6131-1F91-6795A225B14D}"/>
              </a:ext>
            </a:extLst>
          </p:cNvPr>
          <p:cNvSpPr txBox="1"/>
          <p:nvPr/>
        </p:nvSpPr>
        <p:spPr>
          <a:xfrm>
            <a:off x="880987" y="3277590"/>
            <a:ext cx="3225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7068C"/>
                </a:solidFill>
              </a:rPr>
              <a:t>Guest Lectures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CD8B1-5DAB-5273-C00E-65CEB7C4495D}"/>
              </a:ext>
            </a:extLst>
          </p:cNvPr>
          <p:cNvSpPr txBox="1"/>
          <p:nvPr/>
        </p:nvSpPr>
        <p:spPr>
          <a:xfrm>
            <a:off x="5543004" y="2194052"/>
            <a:ext cx="3225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7068C"/>
                </a:solidFill>
              </a:rPr>
              <a:t>Field Trips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80CCCE-B54C-90EA-65B0-A69018401320}"/>
              </a:ext>
            </a:extLst>
          </p:cNvPr>
          <p:cNvSpPr txBox="1"/>
          <p:nvPr/>
        </p:nvSpPr>
        <p:spPr>
          <a:xfrm>
            <a:off x="5543004" y="4216142"/>
            <a:ext cx="6279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7068C"/>
                </a:solidFill>
              </a:rPr>
              <a:t>Movie-watching?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1061F-2D67-A98F-BB9E-94DFAF43144E}"/>
              </a:ext>
            </a:extLst>
          </p:cNvPr>
          <p:cNvSpPr txBox="1"/>
          <p:nvPr/>
        </p:nvSpPr>
        <p:spPr>
          <a:xfrm>
            <a:off x="3767710" y="5823066"/>
            <a:ext cx="6279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7068C"/>
                </a:solidFill>
              </a:rPr>
              <a:t>Suggestions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28E09-C400-4D42-5B9E-AAADCD4D3178}"/>
              </a:ext>
            </a:extLst>
          </p:cNvPr>
          <p:cNvSpPr txBox="1"/>
          <p:nvPr/>
        </p:nvSpPr>
        <p:spPr>
          <a:xfrm>
            <a:off x="1166737" y="4884514"/>
            <a:ext cx="3703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57068C"/>
                </a:solidFill>
              </a:rPr>
              <a:t>Library Workshop</a:t>
            </a:r>
            <a:endParaRPr lang="en-US" sz="3200" b="1" dirty="0">
              <a:solidFill>
                <a:srgbClr val="570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6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868C31-EA3F-6734-4C7D-1995316BFBD2}"/>
              </a:ext>
            </a:extLst>
          </p:cNvPr>
          <p:cNvSpPr txBox="1"/>
          <p:nvPr/>
        </p:nvSpPr>
        <p:spPr>
          <a:xfrm>
            <a:off x="493985" y="415157"/>
            <a:ext cx="7325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Confirmed Guest Lecturers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(Attendance Required)</a:t>
            </a:r>
            <a:endParaRPr kumimoji="0" lang="en-US" sz="3600" i="1" u="none" strike="noStrike" kern="1200" cap="none" spc="0" normalizeH="0" baseline="0" noProof="0" dirty="0">
              <a:ln>
                <a:noFill/>
              </a:ln>
              <a:solidFill>
                <a:srgbClr val="57068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97DBA-115A-9653-8C89-84AC846435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8"/>
          <a:stretch>
            <a:fillRect/>
          </a:stretch>
        </p:blipFill>
        <p:spPr bwMode="auto">
          <a:xfrm>
            <a:off x="552883" y="1906327"/>
            <a:ext cx="2080501" cy="233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EEB64D2-C41E-80C5-FD75-C144FD577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16454" y="1906327"/>
            <a:ext cx="2338223" cy="233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CBB57A-A58D-57FA-704D-16635E7309E6}"/>
              </a:ext>
            </a:extLst>
          </p:cNvPr>
          <p:cNvSpPr txBox="1"/>
          <p:nvPr/>
        </p:nvSpPr>
        <p:spPr>
          <a:xfrm>
            <a:off x="384309" y="4439021"/>
            <a:ext cx="24176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57068C"/>
                </a:solidFill>
              </a:rPr>
              <a:t>February 25</a:t>
            </a:r>
          </a:p>
          <a:p>
            <a:pPr algn="ctr"/>
            <a:r>
              <a:rPr lang="en-US" sz="1400" b="1" dirty="0">
                <a:solidFill>
                  <a:srgbClr val="57068C"/>
                </a:solidFill>
              </a:rPr>
              <a:t>Sifan Xue</a:t>
            </a:r>
          </a:p>
          <a:p>
            <a:pPr algn="ctr"/>
            <a:r>
              <a:rPr lang="en-US" sz="1200" dirty="0">
                <a:solidFill>
                  <a:srgbClr val="57068C"/>
                </a:solidFill>
              </a:rPr>
              <a:t>National School of Development,</a:t>
            </a:r>
          </a:p>
          <a:p>
            <a:pPr algn="ctr"/>
            <a:r>
              <a:rPr lang="en-US" sz="1400" dirty="0">
                <a:solidFill>
                  <a:srgbClr val="57068C"/>
                </a:solidFill>
              </a:rPr>
              <a:t>Peking University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10466-2682-1DBB-1655-460938CCB1AE}"/>
              </a:ext>
            </a:extLst>
          </p:cNvPr>
          <p:cNvSpPr txBox="1"/>
          <p:nvPr/>
        </p:nvSpPr>
        <p:spPr>
          <a:xfrm>
            <a:off x="2905637" y="4439021"/>
            <a:ext cx="2759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57068C"/>
                </a:solidFill>
              </a:rPr>
              <a:t>March 4</a:t>
            </a:r>
          </a:p>
          <a:p>
            <a:pPr algn="ctr"/>
            <a:r>
              <a:rPr lang="en-US" sz="1400" b="1" dirty="0">
                <a:solidFill>
                  <a:srgbClr val="57068C"/>
                </a:solidFill>
              </a:rPr>
              <a:t>Zeren Li</a:t>
            </a:r>
          </a:p>
          <a:p>
            <a:pPr algn="ctr"/>
            <a:r>
              <a:rPr lang="en-US" sz="1200" dirty="0">
                <a:solidFill>
                  <a:srgbClr val="57068C"/>
                </a:solidFill>
              </a:rPr>
              <a:t>Lee Kuan Yew School of Public Policy</a:t>
            </a:r>
          </a:p>
          <a:p>
            <a:pPr algn="ctr"/>
            <a:r>
              <a:rPr lang="en-US" sz="1400" dirty="0">
                <a:solidFill>
                  <a:srgbClr val="57068C"/>
                </a:solidFill>
              </a:rPr>
              <a:t>National University of Singapore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7E2A3-71CA-E155-8D61-A4907BC11899}"/>
              </a:ext>
            </a:extLst>
          </p:cNvPr>
          <p:cNvSpPr txBox="1"/>
          <p:nvPr/>
        </p:nvSpPr>
        <p:spPr>
          <a:xfrm>
            <a:off x="5769174" y="4439023"/>
            <a:ext cx="3110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57068C"/>
                </a:solidFill>
              </a:rPr>
              <a:t>March 16</a:t>
            </a:r>
          </a:p>
          <a:p>
            <a:pPr algn="ctr"/>
            <a:r>
              <a:rPr lang="en-US" sz="1400" b="1" dirty="0">
                <a:solidFill>
                  <a:srgbClr val="57068C"/>
                </a:solidFill>
              </a:rPr>
              <a:t>Sayumi Miyano</a:t>
            </a:r>
          </a:p>
          <a:p>
            <a:pPr algn="ctr"/>
            <a:r>
              <a:rPr lang="en-US" sz="1200" dirty="0">
                <a:solidFill>
                  <a:srgbClr val="57068C"/>
                </a:solidFill>
              </a:rPr>
              <a:t>Osaka School of International Public Policy</a:t>
            </a:r>
          </a:p>
          <a:p>
            <a:pPr algn="ctr"/>
            <a:r>
              <a:rPr lang="en-US" altLang="zh-CN" sz="1400" dirty="0">
                <a:solidFill>
                  <a:srgbClr val="57068C"/>
                </a:solidFill>
              </a:rPr>
              <a:t>Osaka University</a:t>
            </a:r>
            <a:endParaRPr lang="en-US" sz="1400" dirty="0">
              <a:solidFill>
                <a:srgbClr val="57068C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ACB1C26-C4A0-9F45-0513-92FDC9C65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56755" y="1906327"/>
            <a:ext cx="2338223" cy="233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C73D9AD-50C6-BFF6-0FE0-8217F9738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77"/>
          <a:stretch>
            <a:fillRect/>
          </a:stretch>
        </p:blipFill>
        <p:spPr bwMode="auto">
          <a:xfrm>
            <a:off x="9500622" y="1906327"/>
            <a:ext cx="2163965" cy="233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CF2F51-D6EC-ACEA-9637-F1B7E59B3302}"/>
              </a:ext>
            </a:extLst>
          </p:cNvPr>
          <p:cNvSpPr txBox="1"/>
          <p:nvPr/>
        </p:nvSpPr>
        <p:spPr>
          <a:xfrm>
            <a:off x="8982999" y="4439021"/>
            <a:ext cx="2937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57068C"/>
                </a:solidFill>
              </a:rPr>
              <a:t>April 22</a:t>
            </a:r>
          </a:p>
          <a:p>
            <a:pPr algn="ctr"/>
            <a:r>
              <a:rPr lang="en-US" sz="1400" b="1" dirty="0">
                <a:solidFill>
                  <a:srgbClr val="57068C"/>
                </a:solidFill>
              </a:rPr>
              <a:t>Chen Xiang</a:t>
            </a:r>
          </a:p>
          <a:p>
            <a:pPr algn="ctr"/>
            <a:r>
              <a:rPr lang="en-US" sz="1200" dirty="0">
                <a:solidFill>
                  <a:srgbClr val="57068C"/>
                </a:solidFill>
              </a:rPr>
              <a:t>School of International and Public Affairs</a:t>
            </a:r>
          </a:p>
          <a:p>
            <a:pPr algn="ctr"/>
            <a:r>
              <a:rPr lang="en-US" sz="1400" dirty="0">
                <a:solidFill>
                  <a:srgbClr val="57068C"/>
                </a:solidFill>
              </a:rPr>
              <a:t>Shanghai Jiao Tong University</a:t>
            </a:r>
          </a:p>
        </p:txBody>
      </p:sp>
    </p:spTree>
    <p:extLst>
      <p:ext uri="{BB962C8B-B14F-4D97-AF65-F5344CB8AC3E}">
        <p14:creationId xmlns:p14="http://schemas.microsoft.com/office/powerpoint/2010/main" val="20389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07D43C27-D0E6-2D85-A6D6-C77D43994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5F0E56-C21E-8CFA-9225-40485211B4C1}"/>
              </a:ext>
            </a:extLst>
          </p:cNvPr>
          <p:cNvSpPr txBox="1"/>
          <p:nvPr/>
        </p:nvSpPr>
        <p:spPr>
          <a:xfrm>
            <a:off x="493985" y="415157"/>
            <a:ext cx="7325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Additional Guest Lecturers</a:t>
            </a:r>
          </a:p>
          <a:p>
            <a:pPr lvl="0">
              <a:defRPr/>
            </a:pPr>
            <a:r>
              <a:rPr lang="en-US" sz="2000" i="1" dirty="0">
                <a:solidFill>
                  <a:srgbClr val="57068C"/>
                </a:solidFill>
              </a:rPr>
              <a:t>(Attendance Encouraged)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7068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0834D-EB70-8D06-886B-F2351D02A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5" b="5045"/>
          <a:stretch/>
        </p:blipFill>
        <p:spPr bwMode="auto">
          <a:xfrm>
            <a:off x="2050758" y="1923745"/>
            <a:ext cx="2080501" cy="233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DAC8105-F070-BA66-9F8D-8299267AD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7" t="6657" r="13508" b="38609"/>
          <a:stretch>
            <a:fillRect/>
          </a:stretch>
        </p:blipFill>
        <p:spPr bwMode="auto">
          <a:xfrm>
            <a:off x="4903413" y="1923745"/>
            <a:ext cx="2111119" cy="233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14B7D-DE1D-56BA-B964-8F58297A0420}"/>
              </a:ext>
            </a:extLst>
          </p:cNvPr>
          <p:cNvSpPr txBox="1"/>
          <p:nvPr/>
        </p:nvSpPr>
        <p:spPr>
          <a:xfrm>
            <a:off x="1992793" y="4456439"/>
            <a:ext cx="21964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57068C"/>
                </a:solidFill>
              </a:rPr>
              <a:t>March 11</a:t>
            </a:r>
          </a:p>
          <a:p>
            <a:pPr algn="ctr"/>
            <a:r>
              <a:rPr lang="en-US" sz="1400" b="1" dirty="0">
                <a:solidFill>
                  <a:srgbClr val="57068C"/>
                </a:solidFill>
              </a:rPr>
              <a:t>Jianzi He</a:t>
            </a:r>
            <a:endParaRPr lang="en-US" sz="1200" dirty="0">
              <a:solidFill>
                <a:srgbClr val="57068C"/>
              </a:solidFill>
            </a:endParaRPr>
          </a:p>
          <a:p>
            <a:pPr algn="ctr"/>
            <a:r>
              <a:rPr lang="en-US" sz="1400" dirty="0">
                <a:solidFill>
                  <a:srgbClr val="57068C"/>
                </a:solidFill>
              </a:rPr>
              <a:t>Duke Kunshan University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F4E74-F3C7-9709-E8F7-E4CE0D12957F}"/>
              </a:ext>
            </a:extLst>
          </p:cNvPr>
          <p:cNvSpPr txBox="1"/>
          <p:nvPr/>
        </p:nvSpPr>
        <p:spPr>
          <a:xfrm>
            <a:off x="5097159" y="4456438"/>
            <a:ext cx="16289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57068C"/>
                </a:solidFill>
              </a:rPr>
              <a:t>March 30</a:t>
            </a:r>
          </a:p>
          <a:p>
            <a:pPr algn="ctr"/>
            <a:r>
              <a:rPr lang="en-US" altLang="zh-CN" sz="1400" b="1" dirty="0">
                <a:solidFill>
                  <a:srgbClr val="57068C"/>
                </a:solidFill>
              </a:rPr>
              <a:t>Jie Huang</a:t>
            </a:r>
            <a:endParaRPr lang="en-US" sz="1200" dirty="0">
              <a:solidFill>
                <a:srgbClr val="57068C"/>
              </a:solidFill>
            </a:endParaRPr>
          </a:p>
          <a:p>
            <a:pPr algn="ctr"/>
            <a:r>
              <a:rPr lang="en-US" sz="1400" dirty="0">
                <a:solidFill>
                  <a:srgbClr val="57068C"/>
                </a:solidFill>
              </a:rPr>
              <a:t>Nanjing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B4658-3673-E8A7-E2B5-FD081F618682}"/>
              </a:ext>
            </a:extLst>
          </p:cNvPr>
          <p:cNvSpPr txBox="1"/>
          <p:nvPr/>
        </p:nvSpPr>
        <p:spPr>
          <a:xfrm>
            <a:off x="7728717" y="4456441"/>
            <a:ext cx="21868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57068C"/>
                </a:solidFill>
              </a:rPr>
              <a:t>April 29</a:t>
            </a:r>
          </a:p>
          <a:p>
            <a:pPr algn="ctr"/>
            <a:r>
              <a:rPr lang="en-US" sz="1400" b="1" dirty="0">
                <a:solidFill>
                  <a:srgbClr val="57068C"/>
                </a:solidFill>
              </a:rPr>
              <a:t>Jieun Kim</a:t>
            </a:r>
          </a:p>
          <a:p>
            <a:pPr algn="ctr"/>
            <a:r>
              <a:rPr lang="en-US" altLang="zh-CN" sz="1400" dirty="0">
                <a:solidFill>
                  <a:srgbClr val="57068C"/>
                </a:solidFill>
              </a:rPr>
              <a:t>Seoul National University</a:t>
            </a:r>
            <a:endParaRPr lang="en-US" sz="1400" dirty="0">
              <a:solidFill>
                <a:srgbClr val="57068C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D662D88-FC6F-5223-04C6-4ED8B46AE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" r="2038"/>
          <a:stretch>
            <a:fillRect/>
          </a:stretch>
        </p:blipFill>
        <p:spPr bwMode="auto">
          <a:xfrm>
            <a:off x="7715795" y="1923745"/>
            <a:ext cx="2229394" cy="233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50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2A2753-688B-2DCE-807A-6722E88E2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7" y="119476"/>
            <a:ext cx="12114286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67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D02742-0A7F-DF4C-3D7F-B9836515B493}"/>
              </a:ext>
            </a:extLst>
          </p:cNvPr>
          <p:cNvSpPr txBox="1"/>
          <p:nvPr/>
        </p:nvSpPr>
        <p:spPr>
          <a:xfrm>
            <a:off x="493985" y="415157"/>
            <a:ext cx="7325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Confirmed Field Trips</a:t>
            </a:r>
          </a:p>
          <a:p>
            <a:pPr lvl="0">
              <a:defRPr/>
            </a:pPr>
            <a:r>
              <a:rPr lang="en-US" sz="2000" i="1" dirty="0">
                <a:solidFill>
                  <a:srgbClr val="57068C"/>
                </a:solidFill>
              </a:rPr>
              <a:t>(Attendance Required)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57068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26" name="Picture 2" descr="Director General, Office of the President | NDB - New Development Bank">
            <a:extLst>
              <a:ext uri="{FF2B5EF4-FFF2-40B4-BE49-F238E27FC236}">
                <a16:creationId xmlns:a16="http://schemas.microsoft.com/office/drawing/2014/main" id="{2B518477-89F8-6D2F-D0B0-3FB8C97E3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84" y="2183674"/>
            <a:ext cx="5174911" cy="193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F70762-F270-6FC6-0D5E-C52D20D0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218" y="2183674"/>
            <a:ext cx="3248025" cy="1933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ADD0CE-D0F3-47F3-947D-D24220D33E67}"/>
              </a:ext>
            </a:extLst>
          </p:cNvPr>
          <p:cNvSpPr txBox="1"/>
          <p:nvPr/>
        </p:nvSpPr>
        <p:spPr>
          <a:xfrm>
            <a:off x="1444237" y="4507093"/>
            <a:ext cx="3887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57068C"/>
                </a:solidFill>
              </a:rPr>
              <a:t>Friday, February 6</a:t>
            </a:r>
          </a:p>
          <a:p>
            <a:pPr algn="ctr"/>
            <a:r>
              <a:rPr lang="en-US" sz="1600" b="1" dirty="0">
                <a:solidFill>
                  <a:srgbClr val="57068C"/>
                </a:solidFill>
              </a:rPr>
              <a:t>2:00 – 4:00 PM</a:t>
            </a:r>
          </a:p>
          <a:p>
            <a:pPr algn="ctr"/>
            <a:r>
              <a:rPr lang="en-US" sz="1600" b="1" dirty="0">
                <a:solidFill>
                  <a:srgbClr val="57068C"/>
                </a:solidFill>
              </a:rPr>
              <a:t>New Development Bank Headquarters</a:t>
            </a:r>
            <a:endParaRPr lang="en-US" sz="1600" dirty="0">
              <a:solidFill>
                <a:srgbClr val="57068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0175B8-0836-D824-D126-61C19967AEBA}"/>
              </a:ext>
            </a:extLst>
          </p:cNvPr>
          <p:cNvSpPr txBox="1"/>
          <p:nvPr/>
        </p:nvSpPr>
        <p:spPr>
          <a:xfrm>
            <a:off x="6680314" y="4507092"/>
            <a:ext cx="4653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57068C"/>
                </a:solidFill>
              </a:rPr>
              <a:t>Friday, March 13</a:t>
            </a:r>
          </a:p>
          <a:p>
            <a:pPr algn="ctr"/>
            <a:r>
              <a:rPr lang="en-US" sz="1600" b="1" dirty="0">
                <a:solidFill>
                  <a:srgbClr val="57068C"/>
                </a:solidFill>
              </a:rPr>
              <a:t>4:00 – 5:30 PM</a:t>
            </a:r>
          </a:p>
          <a:p>
            <a:pPr algn="ctr"/>
            <a:r>
              <a:rPr lang="en-US" sz="1600" b="1" dirty="0">
                <a:solidFill>
                  <a:srgbClr val="57068C"/>
                </a:solidFill>
              </a:rPr>
              <a:t>American Chamber of Commerce in Shanghai</a:t>
            </a:r>
            <a:endParaRPr lang="en-US" sz="1600" dirty="0">
              <a:solidFill>
                <a:srgbClr val="570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3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9F6F2F-3160-ACE9-C195-9A0E75184B90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Library Workshop: Wednesday, Jan 28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DB36F-0EE3-D413-F1F0-F23B9157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703"/>
            <a:ext cx="12192000" cy="531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7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793AB-957A-4E04-EEA8-2345F587F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E1C27C-A586-95C0-ABC1-8D5C57E3EB75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Note on Guest Lecture and Field Trip Attendance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06E27A9-444D-BE77-3B3A-8B68E0599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82" y="2279737"/>
            <a:ext cx="5102868" cy="4519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All guest lectures will be scheduled</a:t>
            </a: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 at </a:t>
            </a: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3:45 – 5:00PM</a:t>
            </a: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 (Monday or Wednesday) for logistical reasons.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Attendance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 at guest</a:t>
            </a: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 lectures are </a:t>
            </a: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required</a:t>
            </a: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Materials from guest lectures will be </a:t>
            </a: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covered in quizzes.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Zoom recordings are available for </a:t>
            </a:r>
            <a:r>
              <a:rPr lang="en-US" altLang="en-US" sz="1600" dirty="0">
                <a:solidFill>
                  <a:srgbClr val="57068C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approved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time conflicts, with a brief note submission.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Attendance at </a:t>
            </a: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additional</a:t>
            </a: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 guest lectures are </a:t>
            </a: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encouraged</a:t>
            </a: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 but not required. Extra credits might apply, details TBA.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CE357-D9E8-3E28-06C7-4F77A3DC1436}"/>
              </a:ext>
            </a:extLst>
          </p:cNvPr>
          <p:cNvSpPr txBox="1"/>
          <p:nvPr/>
        </p:nvSpPr>
        <p:spPr>
          <a:xfrm>
            <a:off x="668016" y="1564157"/>
            <a:ext cx="4673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Guest Lectures</a:t>
            </a:r>
            <a:endParaRPr lang="en-US" sz="2400" b="1" dirty="0">
              <a:solidFill>
                <a:srgbClr val="57068C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FAD1877-11B7-E1E4-4EE3-3E8E260F4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8432" y="2525958"/>
            <a:ext cx="5102868" cy="2970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Attendance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 at the field trips are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required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1600" noProof="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Please </a:t>
            </a:r>
            <a:r>
              <a:rPr lang="en-US" altLang="en-US" sz="1600" noProof="0" dirty="0">
                <a:solidFill>
                  <a:srgbClr val="57068C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plan ahead</a:t>
            </a:r>
            <a:r>
              <a:rPr lang="en-US" altLang="en-US" sz="1600" noProof="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to avoid time conflicts.</a:t>
            </a:r>
          </a:p>
          <a:p>
            <a:pPr marL="285750" indent="-28575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Materials from field trips will be </a:t>
            </a:r>
            <a:r>
              <a:rPr lang="en-US" altLang="en-US" sz="1600" dirty="0">
                <a:solidFill>
                  <a:srgbClr val="57068C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covered in quizzes.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1600" noProof="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Absence from field trips needs </a:t>
            </a:r>
            <a:r>
              <a:rPr lang="en-US" altLang="en-US" sz="1600" noProof="0" dirty="0">
                <a:solidFill>
                  <a:srgbClr val="57068C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instructor approval</a:t>
            </a:r>
            <a:r>
              <a:rPr lang="en-US" altLang="en-US" sz="1600" noProof="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.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rPr>
              <a:t>Otherwise</a:t>
            </a:r>
            <a:r>
              <a:rPr lang="en-US" altLang="en-US" sz="1600" dirty="0">
                <a:solidFill>
                  <a:prstClr val="black"/>
                </a:solidFill>
                <a:latin typeface="Arial" panose="020B0604020202020204" pitchFamily="34" charset="0"/>
              </a:rPr>
              <a:t>, it would be considered as </a:t>
            </a:r>
            <a:r>
              <a:rPr lang="en-US" altLang="en-US" sz="1600" dirty="0">
                <a:solidFill>
                  <a:srgbClr val="57068C"/>
                </a:solidFill>
                <a:latin typeface="Arial" panose="020B0604020202020204" pitchFamily="34" charset="0"/>
              </a:rPr>
              <a:t>unexcused absence</a:t>
            </a:r>
            <a:r>
              <a:rPr lang="en-US" altLang="en-US" sz="1600" dirty="0">
                <a:solidFill>
                  <a:prstClr val="black"/>
                </a:solidFill>
                <a:latin typeface="Arial" panose="020B0604020202020204" pitchFamily="34" charset="0"/>
              </a:rPr>
              <a:t>.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B0305-FCDA-D807-7C42-822610413CAA}"/>
              </a:ext>
            </a:extLst>
          </p:cNvPr>
          <p:cNvSpPr txBox="1"/>
          <p:nvPr/>
        </p:nvSpPr>
        <p:spPr>
          <a:xfrm>
            <a:off x="6783066" y="1564157"/>
            <a:ext cx="4673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7068C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Field Trips</a:t>
            </a:r>
            <a:endParaRPr lang="en-US" sz="2400" b="1" dirty="0">
              <a:solidFill>
                <a:srgbClr val="570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39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CC1BE80F-C3BD-F5CD-2AD6-BA3CFA106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D85C56-6D61-3E19-7F8A-932A247A547B}"/>
              </a:ext>
            </a:extLst>
          </p:cNvPr>
          <p:cNvSpPr txBox="1"/>
          <p:nvPr/>
        </p:nvSpPr>
        <p:spPr>
          <a:xfrm>
            <a:off x="0" y="1510010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What are YOUR </a:t>
            </a:r>
          </a:p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responsibilities in this class?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35170-9C30-060D-0F9D-FCBF668D0347}"/>
              </a:ext>
            </a:extLst>
          </p:cNvPr>
          <p:cNvSpPr txBox="1"/>
          <p:nvPr/>
        </p:nvSpPr>
        <p:spPr>
          <a:xfrm>
            <a:off x="0" y="377833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Go to the syllabus!</a:t>
            </a:r>
          </a:p>
          <a:p>
            <a:pPr algn="ctr"/>
            <a:r>
              <a:rPr lang="en-US" sz="4000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jingqian.org/</a:t>
            </a:r>
            <a:r>
              <a:rPr lang="en-US" sz="4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IPEclass</a:t>
            </a:r>
            <a:endParaRPr lang="en-US" sz="4000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855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 Readings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2A1D328-A930-CD1E-A4EC-5090B8BC7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182" y="2419117"/>
            <a:ext cx="6821528" cy="2805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Readings are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57068C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relatively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57068C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light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57068C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57068C"/>
                </a:solidFill>
                <a:latin typeface="Arial" panose="020B0604020202020204" pitchFamily="34" charset="0"/>
              </a:rPr>
              <a:t>Avg. 50~60 pages</a:t>
            </a:r>
            <a:r>
              <a:rPr lang="en-US" altLang="en-US" sz="2000" dirty="0">
                <a:latin typeface="Arial" panose="020B0604020202020204" pitchFamily="34" charset="0"/>
              </a:rPr>
              <a:t> per week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57068C"/>
                </a:solidFill>
                <a:latin typeface="Arial" panose="020B0604020202020204" pitchFamily="34" charset="0"/>
              </a:rPr>
              <a:t>Supplementary</a:t>
            </a:r>
            <a:r>
              <a:rPr lang="en-US" altLang="en-US" sz="2000" dirty="0">
                <a:latin typeface="Arial" panose="020B0604020202020204" pitchFamily="34" charset="0"/>
              </a:rPr>
              <a:t> readings </a:t>
            </a:r>
            <a:r>
              <a:rPr lang="en-US" altLang="zh-CN" sz="2000" dirty="0">
                <a:latin typeface="Arial" panose="020B0604020202020204" pitchFamily="34" charset="0"/>
              </a:rPr>
              <a:t>might be posted for some weeks for your reference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57068C"/>
                </a:solidFill>
                <a:latin typeface="Arial" panose="020B0604020202020204" pitchFamily="34" charset="0"/>
              </a:rPr>
              <a:t>Suggestions and recommendations welcome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Make sure you complete the reading</a:t>
            </a:r>
            <a:r>
              <a:rPr kumimoji="0" lang="en-US" altLang="en-US" sz="20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PRIOR to class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FDBE4-6D7E-A77C-9BD1-F3E179DA3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1" y="1332411"/>
            <a:ext cx="3439758" cy="50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6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 Participation!</a:t>
            </a:r>
          </a:p>
        </p:txBody>
      </p:sp>
      <p:pic>
        <p:nvPicPr>
          <p:cNvPr id="3074" name="Picture 2" descr="Class Discussion | MiddleWeb">
            <a:extLst>
              <a:ext uri="{FF2B5EF4-FFF2-40B4-BE49-F238E27FC236}">
                <a16:creationId xmlns:a16="http://schemas.microsoft.com/office/drawing/2014/main" id="{9A856616-7EEE-E660-D490-F7A84A15F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1" r="17086"/>
          <a:stretch/>
        </p:blipFill>
        <p:spPr bwMode="auto">
          <a:xfrm>
            <a:off x="7643728" y="2299180"/>
            <a:ext cx="3575468" cy="268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7BE7D6-652A-9D6A-BDF3-53A2926D8ACC}"/>
              </a:ext>
            </a:extLst>
          </p:cNvPr>
          <p:cNvSpPr txBox="1"/>
          <p:nvPr/>
        </p:nvSpPr>
        <p:spPr>
          <a:xfrm>
            <a:off x="1115163" y="2199464"/>
            <a:ext cx="6323862" cy="245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Participation accounts for 15% of total grade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questions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peers’ thoughts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with classmates</a:t>
            </a:r>
          </a:p>
        </p:txBody>
      </p:sp>
    </p:spTree>
    <p:extLst>
      <p:ext uri="{BB962C8B-B14F-4D97-AF65-F5344CB8AC3E}">
        <p14:creationId xmlns:p14="http://schemas.microsoft.com/office/powerpoint/2010/main" val="164031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BD45E-FB76-EF34-CA48-A1969CFD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26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96318B-A265-D6A4-467E-92DA5B77F50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Office Hour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E7953-B5F2-EC72-C35B-048A0DA42B7F}"/>
              </a:ext>
            </a:extLst>
          </p:cNvPr>
          <p:cNvSpPr txBox="1"/>
          <p:nvPr/>
        </p:nvSpPr>
        <p:spPr>
          <a:xfrm>
            <a:off x="584200" y="2234684"/>
            <a:ext cx="5511800" cy="1843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Wednesdays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10:00am – 12:00 pm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Room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N851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Sign-up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https://jingqian.org/officehour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3B88A-B8DA-FCC0-7292-8AA59AB882B8}"/>
              </a:ext>
            </a:extLst>
          </p:cNvPr>
          <p:cNvSpPr txBox="1"/>
          <p:nvPr/>
        </p:nvSpPr>
        <p:spPr>
          <a:xfrm>
            <a:off x="6692900" y="2234684"/>
            <a:ext cx="4997450" cy="1843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appointment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office hours available </a:t>
            </a:r>
            <a:r>
              <a:rPr lang="en-US" sz="2000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ahead of quizzes</a:t>
            </a:r>
          </a:p>
        </p:txBody>
      </p:sp>
    </p:spTree>
    <p:extLst>
      <p:ext uri="{BB962C8B-B14F-4D97-AF65-F5344CB8AC3E}">
        <p14:creationId xmlns:p14="http://schemas.microsoft.com/office/powerpoint/2010/main" val="343148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51A396-10C9-0845-3B86-298224BD542C}"/>
              </a:ext>
            </a:extLst>
          </p:cNvPr>
          <p:cNvSpPr txBox="1"/>
          <p:nvPr/>
        </p:nvSpPr>
        <p:spPr>
          <a:xfrm>
            <a:off x="0" y="2967335"/>
            <a:ext cx="754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 Course Assignments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3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 Course Assignments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D04B858-549C-0317-E216-AD69E1097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775" y="1892934"/>
            <a:ext cx="10631214" cy="340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7068C"/>
                </a:solidFill>
                <a:effectLst/>
                <a:latin typeface="Arial" panose="020B0604020202020204" pitchFamily="34" charset="0"/>
              </a:rPr>
              <a:t>Weekly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multiple-choice questions and answers</a:t>
            </a:r>
          </a:p>
          <a:p>
            <a:pPr marL="514350" marR="0" lvl="0" indent="-5143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b="1" dirty="0">
                <a:solidFill>
                  <a:srgbClr val="57068C"/>
                </a:solidFill>
                <a:latin typeface="Arial" panose="020B0604020202020204" pitchFamily="34" charset="0"/>
              </a:rPr>
              <a:t>News </a:t>
            </a:r>
            <a:r>
              <a:rPr lang="en-US" altLang="en-US" sz="2800" dirty="0">
                <a:latin typeface="Arial" panose="020B0604020202020204" pitchFamily="34" charset="0"/>
              </a:rPr>
              <a:t>report analys</a:t>
            </a:r>
            <a:r>
              <a:rPr lang="en-US" altLang="zh-CN" sz="2800" dirty="0">
                <a:latin typeface="Arial" panose="020B0604020202020204" pitchFamily="34" charset="0"/>
              </a:rPr>
              <a:t>i</a:t>
            </a:r>
            <a:r>
              <a:rPr lang="en-US" altLang="en-US" sz="2800" dirty="0">
                <a:latin typeface="Arial" panose="020B0604020202020204" pitchFamily="34" charset="0"/>
              </a:rPr>
              <a:t>s</a:t>
            </a:r>
          </a:p>
          <a:p>
            <a:pPr marL="514350" marR="0" lvl="0" indent="-5143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b="1" dirty="0">
                <a:solidFill>
                  <a:srgbClr val="57068C"/>
                </a:solidFill>
                <a:latin typeface="Arial" panose="020B0604020202020204" pitchFamily="34" charset="0"/>
              </a:rPr>
              <a:t>AIIB</a:t>
            </a:r>
            <a:r>
              <a:rPr lang="en-US" altLang="en-US" sz="2800" dirty="0">
                <a:latin typeface="Arial" panose="020B0604020202020204" pitchFamily="34" charset="0"/>
              </a:rPr>
              <a:t> mini case study</a:t>
            </a:r>
          </a:p>
          <a:p>
            <a:pPr marL="514350" marR="0" lvl="0" indent="-5143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latin typeface="Arial" panose="020B0604020202020204" pitchFamily="34" charset="0"/>
              </a:rPr>
              <a:t>Mid-term and (not-cumulative) final </a:t>
            </a:r>
            <a:r>
              <a:rPr lang="en-US" altLang="en-US" sz="2800" b="1" dirty="0">
                <a:solidFill>
                  <a:srgbClr val="57068C"/>
                </a:solidFill>
                <a:latin typeface="Arial" panose="020B0604020202020204" pitchFamily="34" charset="0"/>
              </a:rPr>
              <a:t>Quizzes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3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 Weekly Multiple-Choice Questions &amp; Answers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1C84954E-78E4-B36E-2A12-352C83109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775" y="1362834"/>
            <a:ext cx="10631214" cy="511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dirty="0">
                <a:solidFill>
                  <a:srgbClr val="57068C"/>
                </a:solidFill>
                <a:latin typeface="Arial" panose="020B0604020202020204" pitchFamily="34" charset="0"/>
              </a:rPr>
              <a:t>Week 3 – 13, 10% in total, 1% each week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Submission = Getting </a:t>
            </a:r>
            <a:r>
              <a:rPr lang="en-US" altLang="en-US" sz="2000" dirty="0">
                <a:latin typeface="Arial" panose="020B0604020202020204" pitchFamily="34" charset="0"/>
              </a:rPr>
              <a:t>Point</a:t>
            </a:r>
            <a:endParaRPr kumimoji="0" lang="en-US" altLang="en-US" sz="20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dirty="0">
                <a:solidFill>
                  <a:srgbClr val="57068C"/>
                </a:solidFill>
                <a:latin typeface="Arial" panose="020B0604020202020204" pitchFamily="34" charset="0"/>
              </a:rPr>
              <a:t>Four</a:t>
            </a:r>
            <a:r>
              <a:rPr lang="en-US" altLang="en-US" sz="2000" dirty="0">
                <a:latin typeface="Arial" panose="020B0604020202020204" pitchFamily="34" charset="0"/>
              </a:rPr>
              <a:t> multiple-choice questions and answers (two per class)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One on the reading(s)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The other on the analytical tool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For each question: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Create FIVE options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Mark the RIGHT choice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dirty="0">
                <a:solidFill>
                  <a:srgbClr val="57068C"/>
                </a:solidFill>
                <a:latin typeface="Arial" panose="020B0604020202020204" pitchFamily="34" charset="0"/>
              </a:rPr>
              <a:t>Due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u="sng" dirty="0">
                <a:latin typeface="Arial" panose="020B0604020202020204" pitchFamily="34" charset="0"/>
              </a:rPr>
              <a:t>every Friday 11:59pm</a:t>
            </a:r>
            <a:r>
              <a:rPr lang="en-US" altLang="en-US" sz="2000" dirty="0">
                <a:latin typeface="Arial" panose="020B0604020202020204" pitchFamily="34" charset="0"/>
              </a:rPr>
              <a:t> on Brightspace (for the classes on that Mon &amp; Wed)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 missed submission</a:t>
            </a:r>
            <a:r>
              <a:rPr kumimoji="0" lang="en-US" altLang="en-US" sz="20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000" b="1" dirty="0">
                <a:solidFill>
                  <a:srgbClr val="57068C"/>
                </a:solidFill>
                <a:latin typeface="Arial" panose="020B0604020202020204" pitchFamily="34" charset="0"/>
              </a:rPr>
              <a:t>excused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baseline="0" dirty="0">
                <a:solidFill>
                  <a:srgbClr val="7030A0"/>
                </a:solidFill>
                <a:latin typeface="Arial" panose="020B0604020202020204" pitchFamily="34" charset="0"/>
              </a:rPr>
              <a:t>Build your</a:t>
            </a:r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</a:rPr>
              <a:t> own study guide for the exam (together)</a:t>
            </a:r>
            <a:endParaRPr lang="en-US" altLang="en-US" sz="2000" b="1" baseline="0" dirty="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00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378359-DA4C-1AD2-6BEF-57C9BBD7D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5" y="671857"/>
            <a:ext cx="11676190" cy="5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20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News Report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7F5EF7-76A8-A1CF-E503-4B16EC5AD7B2}"/>
              </a:ext>
            </a:extLst>
          </p:cNvPr>
          <p:cNvSpPr txBox="1"/>
          <p:nvPr/>
        </p:nvSpPr>
        <p:spPr>
          <a:xfrm>
            <a:off x="698499" y="2000250"/>
            <a:ext cx="9185729" cy="3074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 relevant news report from a credible source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the issue, related concepts, broader context, and implications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submit slides and/or handouts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5-minute in-class </a:t>
            </a: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followed by 3-minute </a:t>
            </a: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FF77E-7801-E0B5-ADD1-F6265102EA4C}"/>
              </a:ext>
            </a:extLst>
          </p:cNvPr>
          <p:cNvSpPr txBox="1"/>
          <p:nvPr/>
        </p:nvSpPr>
        <p:spPr>
          <a:xfrm>
            <a:off x="698500" y="1401410"/>
            <a:ext cx="6673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rgbClr val="57068C"/>
                </a:solidFill>
                <a:latin typeface="Arial" panose="020B0604020202020204" pitchFamily="34" charset="0"/>
              </a:rPr>
              <a:t>5% or 10% (Your Choice)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104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30A83-DF86-B169-65B1-D9186EA46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232185-4BF2-18EE-CFAF-D742BEA5A584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AIIB Mini Case Study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6ED6DB-025B-2DD6-A8AD-5AA5E41782EF}"/>
              </a:ext>
            </a:extLst>
          </p:cNvPr>
          <p:cNvSpPr txBox="1"/>
          <p:nvPr/>
        </p:nvSpPr>
        <p:spPr>
          <a:xfrm>
            <a:off x="698499" y="2000250"/>
            <a:ext cx="6515101" cy="3074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a project from the </a:t>
            </a: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AIIB website</a:t>
            </a:r>
            <a:endParaRPr lang="en-US" sz="2000" dirty="0">
              <a:solidFill>
                <a:srgbClr val="570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Conduct a mini case study building on </a:t>
            </a: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guiding questions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(see syllabus)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Submission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at the end of your chosen half-semester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80F7A-20B7-1E53-AFD6-C719C8A80C6A}"/>
              </a:ext>
            </a:extLst>
          </p:cNvPr>
          <p:cNvSpPr txBox="1"/>
          <p:nvPr/>
        </p:nvSpPr>
        <p:spPr>
          <a:xfrm>
            <a:off x="698500" y="1401410"/>
            <a:ext cx="6673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rgbClr val="57068C"/>
                </a:solidFill>
                <a:latin typeface="Arial" panose="020B0604020202020204" pitchFamily="34" charset="0"/>
              </a:rPr>
              <a:t>5% or 10% (Your Choice)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2594C8-1896-C9D0-7A4A-E0E3604A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2198687"/>
            <a:ext cx="4477531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85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0FC17-CAEB-74D8-F2B8-6CE89705B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9A7387-938B-016B-1320-AC4ED39E1F38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Sign-Up Procedure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08FA1-D6C5-5CB6-F4F3-2EE3AC2A8FDE}"/>
              </a:ext>
            </a:extLst>
          </p:cNvPr>
          <p:cNvSpPr txBox="1"/>
          <p:nvPr/>
        </p:nvSpPr>
        <p:spPr>
          <a:xfrm>
            <a:off x="704849" y="1442257"/>
            <a:ext cx="11240952" cy="430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Assignment selection by </a:t>
            </a:r>
            <a:r>
              <a:rPr lang="en-US" sz="2000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half-semester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(news report analysis or AIIB mini case study).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Weight allocation: 5% or 10%, with </a:t>
            </a:r>
            <a:r>
              <a:rPr lang="en-US" sz="2000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15% combined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date preferences (details to follow).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 case study report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due at the end of the selected half-semester. </a:t>
            </a:r>
          </a:p>
          <a:p>
            <a:pPr>
              <a:lnSpc>
                <a:spcPct val="200000"/>
              </a:lnSpc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  (11:59 PM on March 22 OR 11:59PM on May 3)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1A919-F0D9-DA1F-A92A-7752FF31B7C6}"/>
              </a:ext>
            </a:extLst>
          </p:cNvPr>
          <p:cNvSpPr txBox="1"/>
          <p:nvPr/>
        </p:nvSpPr>
        <p:spPr>
          <a:xfrm>
            <a:off x="837034" y="5747987"/>
            <a:ext cx="105179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1F1F1F"/>
                </a:solidFill>
                <a:effectLst/>
                <a:latin typeface="docs-Roboto"/>
              </a:rPr>
              <a:t>Complete </a:t>
            </a:r>
            <a:r>
              <a:rPr lang="en-US" sz="2400" b="1" i="1" dirty="0">
                <a:solidFill>
                  <a:srgbClr val="1F1F1F"/>
                </a:solidFill>
                <a:latin typeface="docs-Roboto"/>
              </a:rPr>
              <a:t>sign-up </a:t>
            </a:r>
            <a:r>
              <a:rPr lang="en-US" sz="2400" b="1" i="1" dirty="0">
                <a:solidFill>
                  <a:srgbClr val="1F1F1F"/>
                </a:solidFill>
                <a:effectLst/>
                <a:latin typeface="docs-Roboto"/>
              </a:rPr>
              <a:t>by </a:t>
            </a:r>
            <a:r>
              <a:rPr lang="en-US" sz="2400" b="1" i="1" dirty="0">
                <a:solidFill>
                  <a:srgbClr val="7030A0"/>
                </a:solidFill>
                <a:effectLst/>
                <a:latin typeface="docs-Roboto"/>
              </a:rPr>
              <a:t>Sunday, </a:t>
            </a:r>
            <a:r>
              <a:rPr lang="en-US" sz="2400" b="0" i="0" dirty="0">
                <a:solidFill>
                  <a:srgbClr val="7030A0"/>
                </a:solidFill>
                <a:effectLst/>
                <a:latin typeface="docs-Roboto"/>
              </a:rPr>
              <a:t> </a:t>
            </a:r>
            <a:r>
              <a:rPr lang="en-US" sz="2400" b="1" i="1" dirty="0">
                <a:solidFill>
                  <a:srgbClr val="7030A0"/>
                </a:solidFill>
                <a:effectLst/>
                <a:latin typeface="docs-Roboto"/>
              </a:rPr>
              <a:t>January</a:t>
            </a:r>
            <a:r>
              <a:rPr lang="en-US" sz="2400" b="0" i="0" dirty="0">
                <a:solidFill>
                  <a:srgbClr val="7030A0"/>
                </a:solidFill>
                <a:effectLst/>
                <a:latin typeface="docs-Roboto"/>
              </a:rPr>
              <a:t> </a:t>
            </a:r>
            <a:r>
              <a:rPr lang="en-US" sz="2400" b="1" i="1" dirty="0">
                <a:solidFill>
                  <a:srgbClr val="7030A0"/>
                </a:solidFill>
                <a:effectLst/>
                <a:latin typeface="docs-Roboto"/>
              </a:rPr>
              <a:t>25 at 8pm</a:t>
            </a:r>
            <a:r>
              <a:rPr lang="en-US" sz="2400" b="1" i="1" dirty="0">
                <a:solidFill>
                  <a:srgbClr val="1F1F1F"/>
                </a:solidFill>
                <a:effectLst/>
                <a:latin typeface="docs-Roboto"/>
              </a:rPr>
              <a:t>. Assignment results will be announced during class on January 26.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683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72C737-CEAD-C928-375E-5DE4614C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33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750381-28F1-7CA2-0F48-98CD5E386992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Sign-Up Procedure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4D8856-0082-15DE-3A55-109E4239295C}"/>
              </a:ext>
            </a:extLst>
          </p:cNvPr>
          <p:cNvSpPr txBox="1"/>
          <p:nvPr/>
        </p:nvSpPr>
        <p:spPr>
          <a:xfrm>
            <a:off x="1358900" y="1775172"/>
            <a:ext cx="6096000" cy="368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all the troubles?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First-Come, First-Serve Pressure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Flexibility &amp; Fairness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Balanced Distribution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Learning Through Practice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274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1B0A6-22BE-5B73-B1F8-1C75AB872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F32C29-F38C-39F6-6FA4-56233EEA8DDD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Sign-Up Procedure: 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0C29F-4784-9815-090C-81592872ED8C}"/>
              </a:ext>
            </a:extLst>
          </p:cNvPr>
          <p:cNvSpPr txBox="1"/>
          <p:nvPr/>
        </p:nvSpPr>
        <p:spPr>
          <a:xfrm>
            <a:off x="698499" y="2000250"/>
            <a:ext cx="5954850" cy="3074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Say you want to: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 mini case study in the 1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half-semester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News Report Analysis in the 2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half-semester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Have the News Report Analysis account for 5% of your total grade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7A42850-1A9B-F89F-EA7B-45A4A66201D3}"/>
              </a:ext>
            </a:extLst>
          </p:cNvPr>
          <p:cNvSpPr/>
          <p:nvPr/>
        </p:nvSpPr>
        <p:spPr>
          <a:xfrm>
            <a:off x="6561908" y="2922009"/>
            <a:ext cx="1402081" cy="217714"/>
          </a:xfrm>
          <a:prstGeom prst="rightArrow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6A616-DEDF-2662-2275-0AD624D4262D}"/>
              </a:ext>
            </a:extLst>
          </p:cNvPr>
          <p:cNvSpPr txBox="1"/>
          <p:nvPr/>
        </p:nvSpPr>
        <p:spPr>
          <a:xfrm>
            <a:off x="8255724" y="2846200"/>
            <a:ext cx="3466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Due 11:59PM on March 22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2B9AD-E086-90BD-C299-7B04C7A9B068}"/>
              </a:ext>
            </a:extLst>
          </p:cNvPr>
          <p:cNvSpPr txBox="1"/>
          <p:nvPr/>
        </p:nvSpPr>
        <p:spPr>
          <a:xfrm>
            <a:off x="8255723" y="3347216"/>
            <a:ext cx="346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Material due 11:59PM the day before the presentation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4C9D09B-B424-F9BD-03FA-089D1D835A34}"/>
              </a:ext>
            </a:extLst>
          </p:cNvPr>
          <p:cNvSpPr/>
          <p:nvPr/>
        </p:nvSpPr>
        <p:spPr>
          <a:xfrm>
            <a:off x="6570617" y="3561525"/>
            <a:ext cx="1402081" cy="217714"/>
          </a:xfrm>
          <a:prstGeom prst="rightArrow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C689395-757E-5DA8-0B8A-F09D7659C84C}"/>
              </a:ext>
            </a:extLst>
          </p:cNvPr>
          <p:cNvSpPr/>
          <p:nvPr/>
        </p:nvSpPr>
        <p:spPr>
          <a:xfrm>
            <a:off x="6561908" y="4498729"/>
            <a:ext cx="1402081" cy="217714"/>
          </a:xfrm>
          <a:prstGeom prst="rightArrow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40C44-6054-1259-80E9-5E3F1EC3715F}"/>
              </a:ext>
            </a:extLst>
          </p:cNvPr>
          <p:cNvSpPr txBox="1"/>
          <p:nvPr/>
        </p:nvSpPr>
        <p:spPr>
          <a:xfrm>
            <a:off x="8255722" y="4284420"/>
            <a:ext cx="346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Mini case study will account for 10% of your total grade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2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9" grpId="0" animBg="1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56266-8168-EC6C-0EF7-B0452BC1D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E863B4-EE21-0954-E6D7-184D4030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9D2AAE-7802-CF5D-9B97-853C2CCE316B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Sign-Up Procedure: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44975B-C52E-3997-D854-039C92486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24" y="1258000"/>
            <a:ext cx="6180952" cy="5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06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78F0D7-4294-D423-F9FA-600F51E32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5E5483-108C-52CE-9797-E6F9D959A05C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Sign-Up Procedure: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04828B-8D7B-0EF8-9B45-22E551922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666" y="1311951"/>
            <a:ext cx="7466667" cy="5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20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F374-09A6-3F60-3056-3920513C2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82A501-1C47-C809-C9E0-2F50D172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0B09DD-D513-46AE-D2B6-EB3FD75B2AD9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Sign-Up Procedure: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5C0382-7525-0FFF-1960-F9B9921ACFCD}"/>
              </a:ext>
            </a:extLst>
          </p:cNvPr>
          <p:cNvSpPr txBox="1"/>
          <p:nvPr/>
        </p:nvSpPr>
        <p:spPr>
          <a:xfrm>
            <a:off x="296248" y="1518171"/>
            <a:ext cx="6097554" cy="4511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will make EXACTLY THREE CHOICEs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One "No"</a:t>
            </a:r>
            <a:r>
              <a:rPr lang="en-US" dirty="0"/>
              <a:t>: Select the class date you absolutely cannot do by choosing </a:t>
            </a:r>
            <a:r>
              <a:rPr lang="en-US" b="1" dirty="0"/>
              <a:t>"No."</a:t>
            </a:r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Two Preferred Dates</a:t>
            </a:r>
            <a:r>
              <a:rPr lang="en-US" dirty="0"/>
              <a:t>: For the other two dates, assign </a:t>
            </a:r>
            <a:r>
              <a:rPr lang="en-US" b="1" dirty="0"/>
              <a:t>weights</a:t>
            </a:r>
            <a:r>
              <a:rPr lang="en-US" dirty="0"/>
              <a:t> (from 0 to 10) based on your preference. The total weights must add up to </a:t>
            </a:r>
            <a:r>
              <a:rPr lang="en-US" b="1" dirty="0"/>
              <a:t>10</a:t>
            </a:r>
            <a:r>
              <a:rPr lang="en-US" dirty="0"/>
              <a:t> between these two dates. </a:t>
            </a:r>
          </a:p>
          <a:p>
            <a:pPr algn="just">
              <a:lnSpc>
                <a:spcPct val="200000"/>
              </a:lnSpc>
            </a:pP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1C135-FDD1-24B2-3592-39720267C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752" y="1745891"/>
            <a:ext cx="5571465" cy="403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7767B-CF18-AF7B-C10F-47C1CD0E2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7E820F-6A52-041A-54E9-4B6698F9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045F4B-6BA1-A556-481B-45419C51BB9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Sign-Up Procedure: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86A69-76BC-888B-A665-7A576849B2B4}"/>
              </a:ext>
            </a:extLst>
          </p:cNvPr>
          <p:cNvSpPr txBox="1"/>
          <p:nvPr/>
        </p:nvSpPr>
        <p:spPr>
          <a:xfrm>
            <a:off x="296248" y="1518171"/>
            <a:ext cx="6097554" cy="3403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will make EXACTLY THREE CHOICEs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One "No"</a:t>
            </a:r>
            <a:r>
              <a:rPr lang="en-US" dirty="0"/>
              <a:t>: Say you absolutely cannot do April 13.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Two Preferred Dates</a:t>
            </a:r>
            <a:r>
              <a:rPr lang="en-US" dirty="0"/>
              <a:t>: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You really want to do April 1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Otherwise, March 30 is also fine</a:t>
            </a:r>
          </a:p>
          <a:p>
            <a:pPr algn="just">
              <a:lnSpc>
                <a:spcPct val="200000"/>
              </a:lnSpc>
            </a:pP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DFA7F-C539-30DF-ED51-3FFD6D114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802" y="1745891"/>
            <a:ext cx="5571465" cy="40364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A18A858-7FBA-FFF7-74AF-FEDFC4ADA8EE}"/>
              </a:ext>
            </a:extLst>
          </p:cNvPr>
          <p:cNvSpPr/>
          <p:nvPr/>
        </p:nvSpPr>
        <p:spPr>
          <a:xfrm>
            <a:off x="7212563" y="3736134"/>
            <a:ext cx="257368" cy="257368"/>
          </a:xfrm>
          <a:prstGeom prst="ellipse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AB4483-AD9C-1E24-2DBF-E28EDD1B191D}"/>
              </a:ext>
            </a:extLst>
          </p:cNvPr>
          <p:cNvSpPr/>
          <p:nvPr/>
        </p:nvSpPr>
        <p:spPr>
          <a:xfrm>
            <a:off x="10770637" y="3382346"/>
            <a:ext cx="257368" cy="257368"/>
          </a:xfrm>
          <a:prstGeom prst="ellipse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D0832D-F160-20F3-5501-D0ADD519BE85}"/>
              </a:ext>
            </a:extLst>
          </p:cNvPr>
          <p:cNvSpPr/>
          <p:nvPr/>
        </p:nvSpPr>
        <p:spPr>
          <a:xfrm>
            <a:off x="8390556" y="2981117"/>
            <a:ext cx="257368" cy="257368"/>
          </a:xfrm>
          <a:prstGeom prst="ellipse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2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879F6-2731-0895-B90B-0CAE84750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A2C2EC-0BEB-32BA-EB41-FD3EB82F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61EFE-748F-E0A4-5B16-2AADC997A511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Sign-Up Procedure: WRONG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721C6-015D-E980-6115-753C65365CB6}"/>
              </a:ext>
            </a:extLst>
          </p:cNvPr>
          <p:cNvSpPr txBox="1"/>
          <p:nvPr/>
        </p:nvSpPr>
        <p:spPr>
          <a:xfrm>
            <a:off x="296248" y="1518171"/>
            <a:ext cx="6097554" cy="1802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than one ruled-out date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than two preferred dates</a:t>
            </a:r>
            <a:endParaRPr lang="en-US" dirty="0"/>
          </a:p>
          <a:p>
            <a:pPr algn="just">
              <a:lnSpc>
                <a:spcPct val="200000"/>
              </a:lnSpc>
            </a:pP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BADF3-28A0-A9C9-DA80-37947C849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802" y="1745891"/>
            <a:ext cx="5571465" cy="40364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30A321-A78F-EC2A-0F36-C489D1967627}"/>
              </a:ext>
            </a:extLst>
          </p:cNvPr>
          <p:cNvSpPr/>
          <p:nvPr/>
        </p:nvSpPr>
        <p:spPr>
          <a:xfrm>
            <a:off x="7212563" y="3736134"/>
            <a:ext cx="257368" cy="257368"/>
          </a:xfrm>
          <a:prstGeom prst="ellipse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4D8BEC3-B179-A415-88F5-C51798E6A584}"/>
              </a:ext>
            </a:extLst>
          </p:cNvPr>
          <p:cNvSpPr/>
          <p:nvPr/>
        </p:nvSpPr>
        <p:spPr>
          <a:xfrm>
            <a:off x="9982200" y="3377680"/>
            <a:ext cx="257368" cy="257368"/>
          </a:xfrm>
          <a:prstGeom prst="ellipse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1D16CA-DD31-D999-93BE-664AC154E96A}"/>
              </a:ext>
            </a:extLst>
          </p:cNvPr>
          <p:cNvSpPr/>
          <p:nvPr/>
        </p:nvSpPr>
        <p:spPr>
          <a:xfrm>
            <a:off x="8390556" y="2981117"/>
            <a:ext cx="257368" cy="257368"/>
          </a:xfrm>
          <a:prstGeom prst="ellipse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3B29C4-7FF8-46A5-C121-5B1B50134871}"/>
              </a:ext>
            </a:extLst>
          </p:cNvPr>
          <p:cNvSpPr/>
          <p:nvPr/>
        </p:nvSpPr>
        <p:spPr>
          <a:xfrm>
            <a:off x="7212563" y="4501879"/>
            <a:ext cx="257368" cy="257368"/>
          </a:xfrm>
          <a:prstGeom prst="ellipse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308E0E-10FC-1D8B-12B5-C0B125F3593C}"/>
              </a:ext>
            </a:extLst>
          </p:cNvPr>
          <p:cNvSpPr/>
          <p:nvPr/>
        </p:nvSpPr>
        <p:spPr>
          <a:xfrm>
            <a:off x="8395997" y="2609889"/>
            <a:ext cx="257368" cy="257368"/>
          </a:xfrm>
          <a:prstGeom prst="ellipse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6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6A69FA9-2FCB-031D-54F5-D6E03A40F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9144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4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49FE7-ECAA-45EB-2C7A-B9ECF2E76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C7CB29-0EF1-DBC3-32E7-44ADCC633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8C7359-38AA-7B3A-65F4-08C0BC979506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Sign-Up Procedure: WRONG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3402B-CB68-8EEC-0CEE-9A97DD78C9CC}"/>
              </a:ext>
            </a:extLst>
          </p:cNvPr>
          <p:cNvSpPr txBox="1"/>
          <p:nvPr/>
        </p:nvSpPr>
        <p:spPr>
          <a:xfrm>
            <a:off x="296248" y="1518171"/>
            <a:ext cx="6097554" cy="1187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weights for preferred dates exceed 10</a:t>
            </a:r>
            <a:endParaRPr lang="en-US" dirty="0"/>
          </a:p>
          <a:p>
            <a:pPr algn="just">
              <a:lnSpc>
                <a:spcPct val="200000"/>
              </a:lnSpc>
            </a:pP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8500D1-2818-CDF1-C012-8BC54DAC1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802" y="1745891"/>
            <a:ext cx="5571465" cy="403647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4E04381-D7A5-92D0-F37F-43995CBA33D9}"/>
              </a:ext>
            </a:extLst>
          </p:cNvPr>
          <p:cNvSpPr/>
          <p:nvPr/>
        </p:nvSpPr>
        <p:spPr>
          <a:xfrm>
            <a:off x="11120924" y="3405673"/>
            <a:ext cx="257368" cy="257368"/>
          </a:xfrm>
          <a:prstGeom prst="ellipse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556E05-D3D8-A18B-D969-70C941F722A9}"/>
              </a:ext>
            </a:extLst>
          </p:cNvPr>
          <p:cNvSpPr/>
          <p:nvPr/>
        </p:nvSpPr>
        <p:spPr>
          <a:xfrm>
            <a:off x="9556882" y="2981117"/>
            <a:ext cx="257368" cy="257368"/>
          </a:xfrm>
          <a:prstGeom prst="ellipse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4F2EB0-8830-8811-1F0C-3AF30D5D8E86}"/>
              </a:ext>
            </a:extLst>
          </p:cNvPr>
          <p:cNvSpPr/>
          <p:nvPr/>
        </p:nvSpPr>
        <p:spPr>
          <a:xfrm>
            <a:off x="7212563" y="4501879"/>
            <a:ext cx="257368" cy="257368"/>
          </a:xfrm>
          <a:prstGeom prst="ellipse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3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Quizzes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C0E4B9-A51D-DF2F-E56B-B62F10565618}"/>
              </a:ext>
            </a:extLst>
          </p:cNvPr>
          <p:cNvSpPr txBox="1"/>
          <p:nvPr/>
        </p:nvSpPr>
        <p:spPr>
          <a:xfrm>
            <a:off x="698837" y="1314450"/>
            <a:ext cx="8816638" cy="5421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Take-home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administered on Brightspace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Second Quiz is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cumulative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Quizzes will be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straightforward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choose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take the exams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Quiz window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≈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4 days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First Quiz: Week8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Second Quiz: Exam week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much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quiz accounts for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two quizzes account for 60% of the final grade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Each quiz can count for 20% - 40% of the final grade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95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AC120-2C11-1B5D-2B8B-BF7F7F7C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6CD59E-661F-1043-845C-9C667A0F7C17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>
                <a:solidFill>
                  <a:srgbClr val="FFFFFF"/>
                </a:solidFill>
              </a:rPr>
              <a:t>Quizzes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540F7F-664C-6EFD-7472-1730594D585F}"/>
              </a:ext>
            </a:extLst>
          </p:cNvPr>
          <p:cNvSpPr txBox="1"/>
          <p:nvPr/>
        </p:nvSpPr>
        <p:spPr>
          <a:xfrm>
            <a:off x="666750" y="1377434"/>
            <a:ext cx="9067800" cy="5044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What’s the point?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CREDIBLE COMMITMENT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Designed to help you to do your work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Emphasizes a key point of the class:</a:t>
            </a:r>
          </a:p>
          <a:p>
            <a:pPr algn="ctr">
              <a:lnSpc>
                <a:spcPct val="200000"/>
              </a:lnSpc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The Importance of Incentives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Why choosing your own weight?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Commitment and Ownership</a:t>
            </a:r>
          </a:p>
        </p:txBody>
      </p:sp>
    </p:spTree>
    <p:extLst>
      <p:ext uri="{BB962C8B-B14F-4D97-AF65-F5344CB8AC3E}">
        <p14:creationId xmlns:p14="http://schemas.microsoft.com/office/powerpoint/2010/main" val="211256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 Your Choice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F4C9E8A-0403-2FE6-9839-B9B345217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521582"/>
              </p:ext>
            </p:extLst>
          </p:nvPr>
        </p:nvGraphicFramePr>
        <p:xfrm>
          <a:off x="1324303" y="2209445"/>
          <a:ext cx="9044152" cy="3811337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5929937">
                  <a:extLst>
                    <a:ext uri="{9D8B030D-6E8A-4147-A177-3AD203B41FA5}">
                      <a16:colId xmlns:a16="http://schemas.microsoft.com/office/drawing/2014/main" val="2946656760"/>
                    </a:ext>
                  </a:extLst>
                </a:gridCol>
                <a:gridCol w="3114215">
                  <a:extLst>
                    <a:ext uri="{9D8B030D-6E8A-4147-A177-3AD203B41FA5}">
                      <a16:colId xmlns:a16="http://schemas.microsoft.com/office/drawing/2014/main" val="54415785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Assignments/Activities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of Final Grade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109265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 Participation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15%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25395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News Report Analysis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5% or 10%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928043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AIIB Mini Case Study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5% or 10%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10156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Weekly Multiple-Choice Questions and Answers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10%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803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First Quiz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20% - 40%</a:t>
                      </a:r>
                      <a:endParaRPr lang="en-US" sz="20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76547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 Quiz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20% - 40%</a:t>
                      </a:r>
                      <a:endParaRPr lang="en-US" sz="20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9783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72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51A396-10C9-0845-3B86-298224BD542C}"/>
              </a:ext>
            </a:extLst>
          </p:cNvPr>
          <p:cNvSpPr txBox="1"/>
          <p:nvPr/>
        </p:nvSpPr>
        <p:spPr>
          <a:xfrm>
            <a:off x="0" y="2967335"/>
            <a:ext cx="754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 Class Policies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315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No Late Assignment &amp; No Re-grading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4F6A7-5D96-B2FF-C5F5-93E9A0146C8D}"/>
              </a:ext>
            </a:extLst>
          </p:cNvPr>
          <p:cNvSpPr txBox="1"/>
          <p:nvPr/>
        </p:nvSpPr>
        <p:spPr>
          <a:xfrm>
            <a:off x="887023" y="1757619"/>
            <a:ext cx="4733988" cy="2459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Late Assignment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Multiple-choice: Grade by submission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News Report: Sign-up &amp; switch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Exams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Take-home &amp; flexible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98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rgbClr val="FFFFFF"/>
                </a:solidFill>
              </a:rPr>
              <a:t>Attendance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4E9E4D-64CF-E587-0949-B027D7A2B2B6}"/>
              </a:ext>
            </a:extLst>
          </p:cNvPr>
          <p:cNvSpPr txBox="1"/>
          <p:nvPr/>
        </p:nvSpPr>
        <p:spPr>
          <a:xfrm>
            <a:off x="867104" y="1644869"/>
            <a:ext cx="6195927" cy="2193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absence – No excuse needed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absence – Reasonable explanation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absence – Let’s 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1456B4-93F4-B8FA-D296-BA061CAD5E28}"/>
              </a:ext>
            </a:extLst>
          </p:cNvPr>
          <p:cNvSpPr txBox="1"/>
          <p:nvPr/>
        </p:nvSpPr>
        <p:spPr>
          <a:xfrm>
            <a:off x="5544642" y="5002924"/>
            <a:ext cx="5629055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Exceptions apply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 notice required/encouraged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Everyone is crucial for this small class</a:t>
            </a:r>
          </a:p>
        </p:txBody>
      </p:sp>
    </p:spTree>
    <p:extLst>
      <p:ext uri="{BB962C8B-B14F-4D97-AF65-F5344CB8AC3E}">
        <p14:creationId xmlns:p14="http://schemas.microsoft.com/office/powerpoint/2010/main" val="214157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Technology in the classroom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A65888-A2FB-BC90-4308-08F49FBBF58F}"/>
              </a:ext>
            </a:extLst>
          </p:cNvPr>
          <p:cNvSpPr txBox="1"/>
          <p:nvPr/>
        </p:nvSpPr>
        <p:spPr>
          <a:xfrm>
            <a:off x="3329056" y="5962764"/>
            <a:ext cx="5533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Bottomline: Respectful Use</a:t>
            </a:r>
          </a:p>
        </p:txBody>
      </p:sp>
      <p:pic>
        <p:nvPicPr>
          <p:cNvPr id="2050" name="Picture 2" descr="Laptop Device Icon Office Appliances For Stock Stock Illustration -  Download Image Now - Laptop, Icon Symbol, Computer - iStock">
            <a:extLst>
              <a:ext uri="{FF2B5EF4-FFF2-40B4-BE49-F238E27FC236}">
                <a16:creationId xmlns:a16="http://schemas.microsoft.com/office/drawing/2014/main" id="{21F3B1C3-7977-C3C3-9FB0-77EFF5598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17" y="1171903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ell phone - Free technology icons">
            <a:extLst>
              <a:ext uri="{FF2B5EF4-FFF2-40B4-BE49-F238E27FC236}">
                <a16:creationId xmlns:a16="http://schemas.microsoft.com/office/drawing/2014/main" id="{010993C2-931B-F8D8-3E71-FE5D8BD93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17" y="306625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intendo switch - Free entertainment icons">
            <a:extLst>
              <a:ext uri="{FF2B5EF4-FFF2-40B4-BE49-F238E27FC236}">
                <a16:creationId xmlns:a16="http://schemas.microsoft.com/office/drawing/2014/main" id="{AD1C69C3-845B-5EB5-AF23-FF8B3FE93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17" y="4503399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42DE4E28-6FC1-B1F1-8904-02DB20B38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341" y="1817676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23D2104D-8B7D-2E14-5FA3-BBA6BB0A0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524" y="1817676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A4A660C3-5947-AF66-B6D9-FC16E345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60" y="4002551"/>
            <a:ext cx="1030882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FDA4FE5E-55A4-5F09-6795-E4870AD4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524" y="4002551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Checkmark - Free ui icons">
            <a:extLst>
              <a:ext uri="{FF2B5EF4-FFF2-40B4-BE49-F238E27FC236}">
                <a16:creationId xmlns:a16="http://schemas.microsoft.com/office/drawing/2014/main" id="{A8BFED44-0BE3-2DA5-5FC9-382516D3D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634" y="162383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No Symbol Images - Free Download on Freepik">
            <a:extLst>
              <a:ext uri="{FF2B5EF4-FFF2-40B4-BE49-F238E27FC236}">
                <a16:creationId xmlns:a16="http://schemas.microsoft.com/office/drawing/2014/main" id="{0F4CC058-A39F-515A-D463-7D7728E26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562" y="4960599"/>
            <a:ext cx="114254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Yellow question mark and question icon (png symbol)">
            <a:extLst>
              <a:ext uri="{FF2B5EF4-FFF2-40B4-BE49-F238E27FC236}">
                <a16:creationId xmlns:a16="http://schemas.microsoft.com/office/drawing/2014/main" id="{26C001EF-15F2-C7AC-850C-989ECA5A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634" y="321387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8" descr="Checkmark - Free ui icons">
            <a:extLst>
              <a:ext uri="{FF2B5EF4-FFF2-40B4-BE49-F238E27FC236}">
                <a16:creationId xmlns:a16="http://schemas.microsoft.com/office/drawing/2014/main" id="{0775B704-BD7F-5EB1-EF5F-AF8875A4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543" y="195483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8" descr="Checkmark - Free ui icons">
            <a:extLst>
              <a:ext uri="{FF2B5EF4-FFF2-40B4-BE49-F238E27FC236}">
                <a16:creationId xmlns:a16="http://schemas.microsoft.com/office/drawing/2014/main" id="{0997E50F-7A69-E09C-876A-B594CBA89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3287" y="196341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8" descr="Checkmark - Free ui icons">
            <a:extLst>
              <a:ext uri="{FF2B5EF4-FFF2-40B4-BE49-F238E27FC236}">
                <a16:creationId xmlns:a16="http://schemas.microsoft.com/office/drawing/2014/main" id="{E7B4A04B-E4F7-8D23-7F23-D25CC8034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577" y="412827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0" descr="No Symbol Images - Free Download on Freepik">
            <a:extLst>
              <a:ext uri="{FF2B5EF4-FFF2-40B4-BE49-F238E27FC236}">
                <a16:creationId xmlns:a16="http://schemas.microsoft.com/office/drawing/2014/main" id="{8CAEAE1D-4512-A0F6-1C5D-3BB796EC1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141" y="4187648"/>
            <a:ext cx="114254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97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51DAB-ED7F-12DB-59D1-D2185550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48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85CAF2-E16E-188F-4A0F-734F5A3B084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Food </a:t>
            </a:r>
            <a:r>
              <a:rPr lang="en-US" sz="4400" b="1">
                <a:solidFill>
                  <a:srgbClr val="FFFFFF"/>
                </a:solidFill>
              </a:rPr>
              <a:t>&amp; Drink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3E2A4D-9D4F-FDFA-B6FC-353EEE1361EF}"/>
              </a:ext>
            </a:extLst>
          </p:cNvPr>
          <p:cNvSpPr txBox="1"/>
          <p:nvPr/>
        </p:nvSpPr>
        <p:spPr>
          <a:xfrm>
            <a:off x="711193" y="1611261"/>
            <a:ext cx="5384807" cy="4305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12:45PM – 2:00PM isn’t the best class time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Especially if you have class right before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Food &amp; drink are </a:t>
            </a:r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permitted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Exclusions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Loud noise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Strong smell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Bottomline: Do not disturb the classroom</a:t>
            </a:r>
          </a:p>
        </p:txBody>
      </p:sp>
    </p:spTree>
    <p:extLst>
      <p:ext uri="{BB962C8B-B14F-4D97-AF65-F5344CB8AC3E}">
        <p14:creationId xmlns:p14="http://schemas.microsoft.com/office/powerpoint/2010/main" val="407775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FFFFFF"/>
                </a:solidFill>
              </a:rPr>
              <a:t>GenAI</a:t>
            </a:r>
            <a:r>
              <a:rPr lang="en-US" sz="4400" b="1" dirty="0">
                <a:solidFill>
                  <a:srgbClr val="FFFFFF"/>
                </a:solidFill>
              </a:rPr>
              <a:t> policy</a:t>
            </a:r>
          </a:p>
        </p:txBody>
      </p:sp>
      <p:pic>
        <p:nvPicPr>
          <p:cNvPr id="4098" name="Picture 2" descr="Claude 3 VS. ChatGPT VS. Gemini 誰更勝一籌？">
            <a:extLst>
              <a:ext uri="{FF2B5EF4-FFF2-40B4-BE49-F238E27FC236}">
                <a16:creationId xmlns:a16="http://schemas.microsoft.com/office/drawing/2014/main" id="{7E674379-3A9A-AEAB-9714-612158390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18" y="3128963"/>
            <a:ext cx="5094237" cy="266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AFCA91-BA12-A750-CA09-6AFA111DE3DD}"/>
              </a:ext>
            </a:extLst>
          </p:cNvPr>
          <p:cNvSpPr txBox="1"/>
          <p:nvPr/>
        </p:nvSpPr>
        <p:spPr>
          <a:xfrm>
            <a:off x="920224" y="2213197"/>
            <a:ext cx="3555782" cy="293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Policy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mbrace, Not Forbid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nhance, Not Replace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thics &amp; Integrity</a:t>
            </a:r>
          </a:p>
        </p:txBody>
      </p:sp>
      <p:pic>
        <p:nvPicPr>
          <p:cNvPr id="2" name="Picture 2" descr="DeepSeek | AI工具导航">
            <a:extLst>
              <a:ext uri="{FF2B5EF4-FFF2-40B4-BE49-F238E27FC236}">
                <a16:creationId xmlns:a16="http://schemas.microsoft.com/office/drawing/2014/main" id="{08F1AA7F-BFD0-64B9-39C3-5F6C76EA2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85" y="1216482"/>
            <a:ext cx="1867902" cy="186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993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FD8B4E-2A9E-F0D3-765C-2E8B1E759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0"/>
            <a:ext cx="1091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13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9845B2-28FF-143A-79ED-34E88A0752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FFFFFF"/>
                </a:solidFill>
              </a:rPr>
              <a:t>GenAI</a:t>
            </a:r>
            <a:r>
              <a:rPr lang="en-US" sz="4400" b="1" dirty="0">
                <a:solidFill>
                  <a:srgbClr val="FFFFFF"/>
                </a:solidFill>
              </a:rPr>
              <a:t> policy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FCA91-BA12-A750-CA09-6AFA111DE3DD}"/>
              </a:ext>
            </a:extLst>
          </p:cNvPr>
          <p:cNvSpPr txBox="1"/>
          <p:nvPr/>
        </p:nvSpPr>
        <p:spPr>
          <a:xfrm>
            <a:off x="992610" y="1386160"/>
            <a:ext cx="3733714" cy="2805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Allowed Use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Language checks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Initial thoughts (must revise)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Brainstorm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CBE9EC-8AAB-A5A2-5011-10AEDB7A73FB}"/>
              </a:ext>
            </a:extLst>
          </p:cNvPr>
          <p:cNvSpPr txBox="1"/>
          <p:nvPr/>
        </p:nvSpPr>
        <p:spPr>
          <a:xfrm>
            <a:off x="5864973" y="1386160"/>
            <a:ext cx="5696912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Prohibited</a:t>
            </a: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Direct submission of AI-generated contents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Sentences, paragraphs, essays,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33992-EB8F-A01C-BCD6-F4BB3D35938F}"/>
              </a:ext>
            </a:extLst>
          </p:cNvPr>
          <p:cNvSpPr txBox="1"/>
          <p:nvPr/>
        </p:nvSpPr>
        <p:spPr>
          <a:xfrm>
            <a:off x="3529467" y="3775600"/>
            <a:ext cx="4778872" cy="1420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Bottomline: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Acknowledge any use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GenAI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Open discussion of helpful application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63BA7-B4F3-447E-D041-79FA44486532}"/>
              </a:ext>
            </a:extLst>
          </p:cNvPr>
          <p:cNvSpPr txBox="1"/>
          <p:nvPr/>
        </p:nvSpPr>
        <p:spPr>
          <a:xfrm>
            <a:off x="185549" y="5703375"/>
            <a:ext cx="11931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57068C"/>
                </a:solidFill>
                <a:latin typeface="Constantia" panose="02030602050306030303" pitchFamily="18" charset="0"/>
              </a:rPr>
              <a:t>It's nearly impossible to detect with certainty, so I choose to place my trust in each of you.</a:t>
            </a:r>
          </a:p>
        </p:txBody>
      </p:sp>
    </p:spTree>
    <p:extLst>
      <p:ext uri="{BB962C8B-B14F-4D97-AF65-F5344CB8AC3E}">
        <p14:creationId xmlns:p14="http://schemas.microsoft.com/office/powerpoint/2010/main" val="42643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6B1215-2532-4113-7857-5901E64D0A36}"/>
              </a:ext>
            </a:extLst>
          </p:cNvPr>
          <p:cNvSpPr txBox="1"/>
          <p:nvPr/>
        </p:nvSpPr>
        <p:spPr>
          <a:xfrm>
            <a:off x="0" y="2967335"/>
            <a:ext cx="754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 Questions, please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099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6B1215-2532-4113-7857-5901E64D0A36}"/>
              </a:ext>
            </a:extLst>
          </p:cNvPr>
          <p:cNvSpPr txBox="1"/>
          <p:nvPr/>
        </p:nvSpPr>
        <p:spPr>
          <a:xfrm>
            <a:off x="0" y="62878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You!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thanks mascot Sticker by NYU Shanghai">
            <a:extLst>
              <a:ext uri="{FF2B5EF4-FFF2-40B4-BE49-F238E27FC236}">
                <a16:creationId xmlns:a16="http://schemas.microsoft.com/office/drawing/2014/main" id="{5EEDBC77-B72D-9701-8828-5835ADA30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596" y="1512175"/>
            <a:ext cx="3486807" cy="348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691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E22F982-9C75-00E7-BA8F-2B543674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0"/>
            <a:ext cx="9545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87625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22) Regional rugby – “It's the representation, stupid”… | The VIET GWENT  blog">
            <a:extLst>
              <a:ext uri="{FF2B5EF4-FFF2-40B4-BE49-F238E27FC236}">
                <a16:creationId xmlns:a16="http://schemas.microsoft.com/office/drawing/2014/main" id="{C4F16005-12B8-9E29-FEEF-11314D68F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397000"/>
            <a:ext cx="8096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09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48CDEA-4507-CF4A-4AB7-B8D585CCE26A}"/>
              </a:ext>
            </a:extLst>
          </p:cNvPr>
          <p:cNvSpPr txBox="1"/>
          <p:nvPr/>
        </p:nvSpPr>
        <p:spPr>
          <a:xfrm>
            <a:off x="2425700" y="2767280"/>
            <a:ext cx="7616572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7030A0"/>
                </a:solidFill>
              </a:rPr>
              <a:t>It’s the politics.</a:t>
            </a:r>
          </a:p>
        </p:txBody>
      </p:sp>
    </p:spTree>
    <p:extLst>
      <p:ext uri="{BB962C8B-B14F-4D97-AF65-F5344CB8AC3E}">
        <p14:creationId xmlns:p14="http://schemas.microsoft.com/office/powerpoint/2010/main" val="15869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51A396-10C9-0845-3B86-298224BD542C}"/>
              </a:ext>
            </a:extLst>
          </p:cNvPr>
          <p:cNvSpPr txBox="1"/>
          <p:nvPr/>
        </p:nvSpPr>
        <p:spPr>
          <a:xfrm>
            <a:off x="0" y="2967335"/>
            <a:ext cx="754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 Introduction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NYU Master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1536</Words>
  <Application>Microsoft Office PowerPoint</Application>
  <PresentationFormat>Widescreen</PresentationFormat>
  <Paragraphs>303</Paragraphs>
  <Slides>52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 Body</vt:lpstr>
      <vt:lpstr>docs-Roboto</vt:lpstr>
      <vt:lpstr>Aptos</vt:lpstr>
      <vt:lpstr>Aptos Display</vt:lpstr>
      <vt:lpstr>Arial</vt:lpstr>
      <vt:lpstr>Century Gothic</vt:lpstr>
      <vt:lpstr>Constantia</vt:lpstr>
      <vt:lpstr>1_NYU Master Template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Jing Qian</dc:creator>
  <cp:lastModifiedBy>Jing Qian</cp:lastModifiedBy>
  <cp:revision>82</cp:revision>
  <dcterms:created xsi:type="dcterms:W3CDTF">2025-02-03T02:24:51Z</dcterms:created>
  <dcterms:modified xsi:type="dcterms:W3CDTF">2026-01-19T04:25:06Z</dcterms:modified>
</cp:coreProperties>
</file>